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 id="2147483653" r:id="rId6"/>
    <p:sldMasterId id="2147483676" r:id="rId7"/>
    <p:sldMasterId id="2147483689" r:id="rId8"/>
    <p:sldMasterId id="2147483703" r:id="rId9"/>
    <p:sldMasterId id="2147483705" r:id="rId10"/>
    <p:sldMasterId id="2147483712" r:id="rId11"/>
    <p:sldMasterId id="2147483719" r:id="rId12"/>
  </p:sldMasterIdLst>
  <p:notesMasterIdLst>
    <p:notesMasterId r:id="rId42"/>
  </p:notesMasterIdLst>
  <p:handoutMasterIdLst>
    <p:handoutMasterId r:id="rId43"/>
  </p:handoutMasterIdLst>
  <p:sldIdLst>
    <p:sldId id="400" r:id="rId13"/>
    <p:sldId id="430" r:id="rId14"/>
    <p:sldId id="431" r:id="rId15"/>
    <p:sldId id="294" r:id="rId16"/>
    <p:sldId id="432" r:id="rId17"/>
    <p:sldId id="429" r:id="rId18"/>
    <p:sldId id="428" r:id="rId19"/>
    <p:sldId id="427" r:id="rId20"/>
    <p:sldId id="417" r:id="rId21"/>
    <p:sldId id="470" r:id="rId22"/>
    <p:sldId id="421" r:id="rId23"/>
    <p:sldId id="454" r:id="rId24"/>
    <p:sldId id="453" r:id="rId25"/>
    <p:sldId id="471" r:id="rId26"/>
    <p:sldId id="455" r:id="rId27"/>
    <p:sldId id="456" r:id="rId28"/>
    <p:sldId id="462" r:id="rId29"/>
    <p:sldId id="463" r:id="rId30"/>
    <p:sldId id="472" r:id="rId31"/>
    <p:sldId id="418" r:id="rId32"/>
    <p:sldId id="447" r:id="rId33"/>
    <p:sldId id="440" r:id="rId34"/>
    <p:sldId id="448" r:id="rId35"/>
    <p:sldId id="434" r:id="rId36"/>
    <p:sldId id="468" r:id="rId37"/>
    <p:sldId id="435" r:id="rId38"/>
    <p:sldId id="467" r:id="rId39"/>
    <p:sldId id="436" r:id="rId40"/>
    <p:sldId id="439" r:id="rId41"/>
  </p:sldIdLst>
  <p:sldSz cx="9144000" cy="6858000" type="screen4x3"/>
  <p:notesSz cx="7099300" cy="10234613"/>
  <p:defaultTextStyle>
    <a:defPPr>
      <a:defRPr lang="it-IT"/>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D'Addario" initials="FD" lastIdx="2" clrIdx="0">
    <p:extLst>
      <p:ext uri="{19B8F6BF-5375-455C-9EA6-DF929625EA0E}">
        <p15:presenceInfo xmlns:p15="http://schemas.microsoft.com/office/powerpoint/2012/main" userId="4a595f84b7564641" providerId="Windows Live"/>
      </p:ext>
    </p:extLst>
  </p:cmAuthor>
  <p:cmAuthor id="2" name="Chiara Savorani" initials="CS" lastIdx="1" clrIdx="1">
    <p:extLst>
      <p:ext uri="{19B8F6BF-5375-455C-9EA6-DF929625EA0E}">
        <p15:presenceInfo xmlns:p15="http://schemas.microsoft.com/office/powerpoint/2012/main" userId="S-1-5-21-2162351890-1506888927-3107636301-27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50021"/>
    <a:srgbClr val="800000"/>
    <a:srgbClr val="5F5F5F"/>
    <a:srgbClr val="02322C"/>
    <a:srgbClr val="E60000"/>
    <a:srgbClr val="FF999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3955" autoAdjust="0"/>
  </p:normalViewPr>
  <p:slideViewPr>
    <p:cSldViewPr>
      <p:cViewPr varScale="1">
        <p:scale>
          <a:sx n="68" d="100"/>
          <a:sy n="68" d="100"/>
        </p:scale>
        <p:origin x="124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56" y="-96"/>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74189-DC44-46DF-8FD2-F10BAFBA84B9}" type="doc">
      <dgm:prSet loTypeId="urn:microsoft.com/office/officeart/2008/layout/PictureAccentList" loCatId="list" qsTypeId="urn:microsoft.com/office/officeart/2005/8/quickstyle/simple4" qsCatId="simple" csTypeId="urn:microsoft.com/office/officeart/2005/8/colors/accent2_2" csCatId="accent2" phldr="1"/>
      <dgm:spPr/>
      <dgm:t>
        <a:bodyPr/>
        <a:lstStyle/>
        <a:p>
          <a:endParaRPr lang="it-IT"/>
        </a:p>
      </dgm:t>
    </dgm:pt>
    <dgm:pt modelId="{A058D4D0-BFF0-49FC-BADC-2F3315B5B40A}">
      <dgm:prSet phldrT="[Testo]">
        <dgm:style>
          <a:lnRef idx="2">
            <a:schemeClr val="accent2"/>
          </a:lnRef>
          <a:fillRef idx="1">
            <a:schemeClr val="lt1"/>
          </a:fillRef>
          <a:effectRef idx="0">
            <a:schemeClr val="accent2"/>
          </a:effectRef>
          <a:fontRef idx="minor">
            <a:schemeClr val="dk1"/>
          </a:fontRef>
        </dgm:style>
      </dgm:prSet>
      <dgm:spPr/>
      <dgm:t>
        <a:bodyPr/>
        <a:lstStyle/>
        <a:p>
          <a:r>
            <a:rPr lang="it-IT" altLang="it-IT" u="none" dirty="0">
              <a:latin typeface="Century Gothic" panose="020B0502020202020204" pitchFamily="34" charset="0"/>
            </a:rPr>
            <a:t>Controllo nel sito del corso di studi cui sono interessato, quale tipologia di TOLC devo sostenere</a:t>
          </a:r>
          <a:endParaRPr lang="it-IT" dirty="0">
            <a:latin typeface="Century Gothic" panose="020B0502020202020204" pitchFamily="34" charset="0"/>
          </a:endParaRPr>
        </a:p>
      </dgm:t>
    </dgm:pt>
    <dgm:pt modelId="{FC8C63B3-C0B7-4FA6-9B5C-9D004B560535}" type="parTrans" cxnId="{61A2CAC2-8DFC-4E95-A351-A79BB9805CC5}">
      <dgm:prSet/>
      <dgm:spPr/>
      <dgm:t>
        <a:bodyPr/>
        <a:lstStyle/>
        <a:p>
          <a:endParaRPr lang="it-IT"/>
        </a:p>
      </dgm:t>
    </dgm:pt>
    <dgm:pt modelId="{AD54F809-417D-4D2F-BD8D-6B229BC24FC7}" type="sibTrans" cxnId="{61A2CAC2-8DFC-4E95-A351-A79BB9805CC5}">
      <dgm:prSet/>
      <dgm:spPr/>
      <dgm:t>
        <a:bodyPr/>
        <a:lstStyle/>
        <a:p>
          <a:endParaRPr lang="it-IT"/>
        </a:p>
      </dgm:t>
    </dgm:pt>
    <dgm:pt modelId="{397B5F9A-2117-4C99-94E5-E45E09FF76B8}">
      <dgm:prSet phldrT="[Testo]">
        <dgm:style>
          <a:lnRef idx="2">
            <a:schemeClr val="accent2"/>
          </a:lnRef>
          <a:fillRef idx="1">
            <a:schemeClr val="lt1"/>
          </a:fillRef>
          <a:effectRef idx="0">
            <a:schemeClr val="accent2"/>
          </a:effectRef>
          <a:fontRef idx="minor">
            <a:schemeClr val="dk1"/>
          </a:fontRef>
        </dgm:style>
      </dgm:prSet>
      <dgm:spPr/>
      <dgm:t>
        <a:bodyPr/>
        <a:lstStyle/>
        <a:p>
          <a:r>
            <a:rPr lang="it-IT" altLang="it-IT" u="none" dirty="0">
              <a:latin typeface="Century Gothic" panose="020B0502020202020204" pitchFamily="34" charset="0"/>
            </a:rPr>
            <a:t>Mi iscrivo sulla piattaforma del CISIA, scelgo la sede e la data</a:t>
          </a:r>
          <a:endParaRPr lang="it-IT" dirty="0">
            <a:latin typeface="Century Gothic" panose="020B0502020202020204" pitchFamily="34" charset="0"/>
          </a:endParaRPr>
        </a:p>
      </dgm:t>
    </dgm:pt>
    <dgm:pt modelId="{0EFFC502-D570-48A2-AA97-5002D1003A25}" type="parTrans" cxnId="{C6B4BBB6-C9C5-4931-A770-2FBD3C5C4448}">
      <dgm:prSet/>
      <dgm:spPr/>
      <dgm:t>
        <a:bodyPr/>
        <a:lstStyle/>
        <a:p>
          <a:endParaRPr lang="it-IT"/>
        </a:p>
      </dgm:t>
    </dgm:pt>
    <dgm:pt modelId="{C10C5AD8-ED29-4A35-B4BC-0498CE4A2CAD}" type="sibTrans" cxnId="{C6B4BBB6-C9C5-4931-A770-2FBD3C5C4448}">
      <dgm:prSet/>
      <dgm:spPr/>
      <dgm:t>
        <a:bodyPr/>
        <a:lstStyle/>
        <a:p>
          <a:endParaRPr lang="it-IT"/>
        </a:p>
      </dgm:t>
    </dgm:pt>
    <dgm:pt modelId="{AEEA39DA-9E44-4EA4-B19A-5EC94DA9919F}">
      <dgm:prSet phldrT="[Testo]">
        <dgm:style>
          <a:lnRef idx="2">
            <a:schemeClr val="accent2"/>
          </a:lnRef>
          <a:fillRef idx="1">
            <a:schemeClr val="lt1"/>
          </a:fillRef>
          <a:effectRef idx="0">
            <a:schemeClr val="accent2"/>
          </a:effectRef>
          <a:fontRef idx="minor">
            <a:schemeClr val="dk1"/>
          </a:fontRef>
        </dgm:style>
      </dgm:prSet>
      <dgm:spPr/>
      <dgm:t>
        <a:bodyPr/>
        <a:lstStyle/>
        <a:p>
          <a:r>
            <a:rPr lang="it-IT" altLang="it-IT" u="none" dirty="0">
              <a:latin typeface="Century Gothic" panose="020B0502020202020204" pitchFamily="34" charset="0"/>
            </a:rPr>
            <a:t>Sostengo il TOLC e se lo supero </a:t>
          </a:r>
          <a:r>
            <a:rPr lang="it-IT" altLang="it-IT" u="none" dirty="0">
              <a:latin typeface="Century Gothic" panose="020B0502020202020204" pitchFamily="34" charset="0"/>
              <a:sym typeface="Wingdings" panose="05000000000000000000" pitchFamily="2" charset="2"/>
            </a:rPr>
            <a:t></a:t>
          </a:r>
          <a:endParaRPr lang="it-IT" dirty="0">
            <a:latin typeface="Century Gothic" panose="020B0502020202020204" pitchFamily="34" charset="0"/>
          </a:endParaRPr>
        </a:p>
      </dgm:t>
    </dgm:pt>
    <dgm:pt modelId="{7EB1C9C9-CAE4-481E-BE19-DBE92E7F5831}" type="parTrans" cxnId="{AF09C2F7-C242-4D92-BDDA-D468D255C7A2}">
      <dgm:prSet/>
      <dgm:spPr/>
      <dgm:t>
        <a:bodyPr/>
        <a:lstStyle/>
        <a:p>
          <a:endParaRPr lang="it-IT"/>
        </a:p>
      </dgm:t>
    </dgm:pt>
    <dgm:pt modelId="{7526E9FF-36EB-4B26-97AA-14C74EF0BF38}" type="sibTrans" cxnId="{AF09C2F7-C242-4D92-BDDA-D468D255C7A2}">
      <dgm:prSet/>
      <dgm:spPr/>
      <dgm:t>
        <a:bodyPr/>
        <a:lstStyle/>
        <a:p>
          <a:endParaRPr lang="it-IT"/>
        </a:p>
      </dgm:t>
    </dgm:pt>
    <dgm:pt modelId="{252E8880-D532-4650-8471-766CC1A7146C}" type="pres">
      <dgm:prSet presAssocID="{12374189-DC44-46DF-8FD2-F10BAFBA84B9}" presName="layout" presStyleCnt="0">
        <dgm:presLayoutVars>
          <dgm:chMax/>
          <dgm:chPref/>
          <dgm:dir/>
          <dgm:animOne val="branch"/>
          <dgm:animLvl val="lvl"/>
          <dgm:resizeHandles/>
        </dgm:presLayoutVars>
      </dgm:prSet>
      <dgm:spPr/>
    </dgm:pt>
    <dgm:pt modelId="{AC3B8A8F-1F5D-4193-904E-D377A995E0F2}" type="pres">
      <dgm:prSet presAssocID="{A058D4D0-BFF0-49FC-BADC-2F3315B5B40A}" presName="root" presStyleCnt="0">
        <dgm:presLayoutVars>
          <dgm:chMax/>
          <dgm:chPref val="4"/>
        </dgm:presLayoutVars>
      </dgm:prSet>
      <dgm:spPr/>
    </dgm:pt>
    <dgm:pt modelId="{E3B860D5-A405-49E5-97CF-567BABA8C11F}" type="pres">
      <dgm:prSet presAssocID="{A058D4D0-BFF0-49FC-BADC-2F3315B5B40A}" presName="rootComposite" presStyleCnt="0">
        <dgm:presLayoutVars/>
      </dgm:prSet>
      <dgm:spPr/>
    </dgm:pt>
    <dgm:pt modelId="{3C336FDC-4A78-49F2-BCBA-8C81DA38D3D6}" type="pres">
      <dgm:prSet presAssocID="{A058D4D0-BFF0-49FC-BADC-2F3315B5B40A}" presName="rootText" presStyleLbl="node0" presStyleIdx="0" presStyleCnt="1" custLinFactNeighborX="0">
        <dgm:presLayoutVars>
          <dgm:chMax/>
          <dgm:chPref val="4"/>
        </dgm:presLayoutVars>
      </dgm:prSet>
      <dgm:spPr/>
    </dgm:pt>
    <dgm:pt modelId="{806C0300-1831-4C50-9B73-089175BE01B4}" type="pres">
      <dgm:prSet presAssocID="{A058D4D0-BFF0-49FC-BADC-2F3315B5B40A}" presName="childShape" presStyleCnt="0">
        <dgm:presLayoutVars>
          <dgm:chMax val="0"/>
          <dgm:chPref val="0"/>
        </dgm:presLayoutVars>
      </dgm:prSet>
      <dgm:spPr/>
    </dgm:pt>
    <dgm:pt modelId="{1255E8FF-48EE-404D-9700-2E4CDBCE8AA7}" type="pres">
      <dgm:prSet presAssocID="{397B5F9A-2117-4C99-94E5-E45E09FF76B8}" presName="childComposite" presStyleCnt="0">
        <dgm:presLayoutVars>
          <dgm:chMax val="0"/>
          <dgm:chPref val="0"/>
        </dgm:presLayoutVars>
      </dgm:prSet>
      <dgm:spPr/>
    </dgm:pt>
    <dgm:pt modelId="{97A83B3C-3AEC-4436-AE78-F26F4F72FEAD}" type="pres">
      <dgm:prSet presAssocID="{397B5F9A-2117-4C99-94E5-E45E09FF76B8}"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 riempimento a tinta unita"/>
        </a:ext>
      </dgm:extLst>
    </dgm:pt>
    <dgm:pt modelId="{0D597C59-2762-4C90-A17A-106B33EEF3DF}" type="pres">
      <dgm:prSet presAssocID="{397B5F9A-2117-4C99-94E5-E45E09FF76B8}" presName="childText" presStyleLbl="lnNode1" presStyleIdx="0" presStyleCnt="2">
        <dgm:presLayoutVars>
          <dgm:chMax val="0"/>
          <dgm:chPref val="0"/>
          <dgm:bulletEnabled val="1"/>
        </dgm:presLayoutVars>
      </dgm:prSet>
      <dgm:spPr/>
    </dgm:pt>
    <dgm:pt modelId="{F46A8EB2-B073-4DCF-87ED-2BB288DEE43A}" type="pres">
      <dgm:prSet presAssocID="{AEEA39DA-9E44-4EA4-B19A-5EC94DA9919F}" presName="childComposite" presStyleCnt="0">
        <dgm:presLayoutVars>
          <dgm:chMax val="0"/>
          <dgm:chPref val="0"/>
        </dgm:presLayoutVars>
      </dgm:prSet>
      <dgm:spPr/>
    </dgm:pt>
    <dgm:pt modelId="{16621B86-778B-40F1-9793-591F35C90FAE}" type="pres">
      <dgm:prSet presAssocID="{AEEA39DA-9E44-4EA4-B19A-5EC94DA9919F}" presName="Image"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 riempimento a tinta unita"/>
        </a:ext>
      </dgm:extLst>
    </dgm:pt>
    <dgm:pt modelId="{B432CBC0-E174-41BA-A34A-BD4558208875}" type="pres">
      <dgm:prSet presAssocID="{AEEA39DA-9E44-4EA4-B19A-5EC94DA9919F}" presName="childText" presStyleLbl="lnNode1" presStyleIdx="1" presStyleCnt="2" custLinFactNeighborX="204">
        <dgm:presLayoutVars>
          <dgm:chMax val="0"/>
          <dgm:chPref val="0"/>
          <dgm:bulletEnabled val="1"/>
        </dgm:presLayoutVars>
      </dgm:prSet>
      <dgm:spPr/>
    </dgm:pt>
  </dgm:ptLst>
  <dgm:cxnLst>
    <dgm:cxn modelId="{E9609A21-6B00-4CC7-ABF7-E8605F7F2BBB}" type="presOf" srcId="{A058D4D0-BFF0-49FC-BADC-2F3315B5B40A}" destId="{3C336FDC-4A78-49F2-BCBA-8C81DA38D3D6}" srcOrd="0" destOrd="0" presId="urn:microsoft.com/office/officeart/2008/layout/PictureAccentList"/>
    <dgm:cxn modelId="{C6B4BBB6-C9C5-4931-A770-2FBD3C5C4448}" srcId="{A058D4D0-BFF0-49FC-BADC-2F3315B5B40A}" destId="{397B5F9A-2117-4C99-94E5-E45E09FF76B8}" srcOrd="0" destOrd="0" parTransId="{0EFFC502-D570-48A2-AA97-5002D1003A25}" sibTransId="{C10C5AD8-ED29-4A35-B4BC-0498CE4A2CAD}"/>
    <dgm:cxn modelId="{61A2CAC2-8DFC-4E95-A351-A79BB9805CC5}" srcId="{12374189-DC44-46DF-8FD2-F10BAFBA84B9}" destId="{A058D4D0-BFF0-49FC-BADC-2F3315B5B40A}" srcOrd="0" destOrd="0" parTransId="{FC8C63B3-C0B7-4FA6-9B5C-9D004B560535}" sibTransId="{AD54F809-417D-4D2F-BD8D-6B229BC24FC7}"/>
    <dgm:cxn modelId="{79EC07D2-0217-4AB2-9887-CC51A64BD72E}" type="presOf" srcId="{397B5F9A-2117-4C99-94E5-E45E09FF76B8}" destId="{0D597C59-2762-4C90-A17A-106B33EEF3DF}" srcOrd="0" destOrd="0" presId="urn:microsoft.com/office/officeart/2008/layout/PictureAccentList"/>
    <dgm:cxn modelId="{D71516E9-EA01-43C8-BAB8-9AE7087B637A}" type="presOf" srcId="{AEEA39DA-9E44-4EA4-B19A-5EC94DA9919F}" destId="{B432CBC0-E174-41BA-A34A-BD4558208875}" srcOrd="0" destOrd="0" presId="urn:microsoft.com/office/officeart/2008/layout/PictureAccentList"/>
    <dgm:cxn modelId="{AF09C2F7-C242-4D92-BDDA-D468D255C7A2}" srcId="{A058D4D0-BFF0-49FC-BADC-2F3315B5B40A}" destId="{AEEA39DA-9E44-4EA4-B19A-5EC94DA9919F}" srcOrd="1" destOrd="0" parTransId="{7EB1C9C9-CAE4-481E-BE19-DBE92E7F5831}" sibTransId="{7526E9FF-36EB-4B26-97AA-14C74EF0BF38}"/>
    <dgm:cxn modelId="{6BB2A3FC-3C0A-47A3-9199-B2FD86E323C3}" type="presOf" srcId="{12374189-DC44-46DF-8FD2-F10BAFBA84B9}" destId="{252E8880-D532-4650-8471-766CC1A7146C}" srcOrd="0" destOrd="0" presId="urn:microsoft.com/office/officeart/2008/layout/PictureAccentList"/>
    <dgm:cxn modelId="{8F7DD114-7E99-4CE8-B9F7-7BD39352229C}" type="presParOf" srcId="{252E8880-D532-4650-8471-766CC1A7146C}" destId="{AC3B8A8F-1F5D-4193-904E-D377A995E0F2}" srcOrd="0" destOrd="0" presId="urn:microsoft.com/office/officeart/2008/layout/PictureAccentList"/>
    <dgm:cxn modelId="{D52127C4-F0FD-4B15-A774-95C2BE9831EF}" type="presParOf" srcId="{AC3B8A8F-1F5D-4193-904E-D377A995E0F2}" destId="{E3B860D5-A405-49E5-97CF-567BABA8C11F}" srcOrd="0" destOrd="0" presId="urn:microsoft.com/office/officeart/2008/layout/PictureAccentList"/>
    <dgm:cxn modelId="{02A50FE5-03A5-4F6F-815E-CD2A34F42346}" type="presParOf" srcId="{E3B860D5-A405-49E5-97CF-567BABA8C11F}" destId="{3C336FDC-4A78-49F2-BCBA-8C81DA38D3D6}" srcOrd="0" destOrd="0" presId="urn:microsoft.com/office/officeart/2008/layout/PictureAccentList"/>
    <dgm:cxn modelId="{56987E64-A936-488D-9D3C-17CF6507E639}" type="presParOf" srcId="{AC3B8A8F-1F5D-4193-904E-D377A995E0F2}" destId="{806C0300-1831-4C50-9B73-089175BE01B4}" srcOrd="1" destOrd="0" presId="urn:microsoft.com/office/officeart/2008/layout/PictureAccentList"/>
    <dgm:cxn modelId="{ECEA63FF-53DD-4113-8883-320A9970AFE7}" type="presParOf" srcId="{806C0300-1831-4C50-9B73-089175BE01B4}" destId="{1255E8FF-48EE-404D-9700-2E4CDBCE8AA7}" srcOrd="0" destOrd="0" presId="urn:microsoft.com/office/officeart/2008/layout/PictureAccentList"/>
    <dgm:cxn modelId="{E15F8DAE-8EE8-4747-B9C9-D10A44BAFCE6}" type="presParOf" srcId="{1255E8FF-48EE-404D-9700-2E4CDBCE8AA7}" destId="{97A83B3C-3AEC-4436-AE78-F26F4F72FEAD}" srcOrd="0" destOrd="0" presId="urn:microsoft.com/office/officeart/2008/layout/PictureAccentList"/>
    <dgm:cxn modelId="{93E73B28-CCC0-4B32-B0B3-5D4D02E51CD3}" type="presParOf" srcId="{1255E8FF-48EE-404D-9700-2E4CDBCE8AA7}" destId="{0D597C59-2762-4C90-A17A-106B33EEF3DF}" srcOrd="1" destOrd="0" presId="urn:microsoft.com/office/officeart/2008/layout/PictureAccentList"/>
    <dgm:cxn modelId="{72242933-0AFD-4D4F-A1F8-AC73427CDA4D}" type="presParOf" srcId="{806C0300-1831-4C50-9B73-089175BE01B4}" destId="{F46A8EB2-B073-4DCF-87ED-2BB288DEE43A}" srcOrd="1" destOrd="0" presId="urn:microsoft.com/office/officeart/2008/layout/PictureAccentList"/>
    <dgm:cxn modelId="{3BF59BD3-B603-4916-89F9-444681472F98}" type="presParOf" srcId="{F46A8EB2-B073-4DCF-87ED-2BB288DEE43A}" destId="{16621B86-778B-40F1-9793-591F35C90FAE}" srcOrd="0" destOrd="0" presId="urn:microsoft.com/office/officeart/2008/layout/PictureAccentList"/>
    <dgm:cxn modelId="{B2213042-C88C-4FB5-A8CD-0170C95D0C67}" type="presParOf" srcId="{F46A8EB2-B073-4DCF-87ED-2BB288DEE43A}" destId="{B432CBC0-E174-41BA-A34A-BD4558208875}" srcOrd="1" destOrd="0" presId="urn:microsoft.com/office/officeart/2008/layout/PictureAccent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97375-4A91-4818-A052-18A637CDE76D}"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it-IT"/>
        </a:p>
      </dgm:t>
    </dgm:pt>
    <dgm:pt modelId="{2A022A96-6F3D-4DA4-BFB2-A2F78A13126B}">
      <dgm:prSet custT="1"/>
      <dgm:spPr/>
      <dgm:t>
        <a:bodyPr/>
        <a:lstStyle/>
        <a:p>
          <a:r>
            <a:rPr lang="it-IT" altLang="it-IT" sz="2000" u="none" dirty="0">
              <a:latin typeface="Century Gothic" panose="020B0502020202020204" pitchFamily="34" charset="0"/>
              <a:sym typeface="Wingdings" panose="05000000000000000000" pitchFamily="2" charset="2"/>
            </a:rPr>
            <a:t>  mi immatricolo</a:t>
          </a:r>
          <a:endParaRPr lang="it-IT" sz="2000" dirty="0"/>
        </a:p>
      </dgm:t>
    </dgm:pt>
    <dgm:pt modelId="{A1BB3C00-ED01-4101-90D8-A68D191273AE}" type="parTrans" cxnId="{4023A219-5629-4975-BB94-0CA8BE746028}">
      <dgm:prSet/>
      <dgm:spPr/>
      <dgm:t>
        <a:bodyPr/>
        <a:lstStyle/>
        <a:p>
          <a:endParaRPr lang="it-IT"/>
        </a:p>
      </dgm:t>
    </dgm:pt>
    <dgm:pt modelId="{8F7C9EDA-7DFF-4B7E-894A-BA4DA73F1066}" type="sibTrans" cxnId="{4023A219-5629-4975-BB94-0CA8BE746028}">
      <dgm:prSet/>
      <dgm:spPr/>
      <dgm:t>
        <a:bodyPr/>
        <a:lstStyle/>
        <a:p>
          <a:endParaRPr lang="it-IT"/>
        </a:p>
      </dgm:t>
    </dgm:pt>
    <dgm:pt modelId="{75E68CBB-175B-4022-88F6-19145972ACC0}" type="pres">
      <dgm:prSet presAssocID="{DF497375-4A91-4818-A052-18A637CDE76D}" presName="Name0" presStyleCnt="0">
        <dgm:presLayoutVars>
          <dgm:dir/>
          <dgm:resizeHandles val="exact"/>
        </dgm:presLayoutVars>
      </dgm:prSet>
      <dgm:spPr/>
    </dgm:pt>
    <dgm:pt modelId="{E14DB7F8-33D7-4C3B-924C-D51FC9B61E6D}" type="pres">
      <dgm:prSet presAssocID="{2A022A96-6F3D-4DA4-BFB2-A2F78A13126B}" presName="node" presStyleLbl="node1" presStyleIdx="0" presStyleCnt="1">
        <dgm:presLayoutVars>
          <dgm:bulletEnabled val="1"/>
        </dgm:presLayoutVars>
      </dgm:prSet>
      <dgm:spPr/>
    </dgm:pt>
  </dgm:ptLst>
  <dgm:cxnLst>
    <dgm:cxn modelId="{4023A219-5629-4975-BB94-0CA8BE746028}" srcId="{DF497375-4A91-4818-A052-18A637CDE76D}" destId="{2A022A96-6F3D-4DA4-BFB2-A2F78A13126B}" srcOrd="0" destOrd="0" parTransId="{A1BB3C00-ED01-4101-90D8-A68D191273AE}" sibTransId="{8F7C9EDA-7DFF-4B7E-894A-BA4DA73F1066}"/>
    <dgm:cxn modelId="{3DDD681B-8812-4247-BE46-8A50D027A7E2}" type="presOf" srcId="{DF497375-4A91-4818-A052-18A637CDE76D}" destId="{75E68CBB-175B-4022-88F6-19145972ACC0}" srcOrd="0" destOrd="0" presId="urn:microsoft.com/office/officeart/2005/8/layout/process1"/>
    <dgm:cxn modelId="{FEB52D7F-D1C3-41EB-B5FD-AB5976AE2952}" type="presOf" srcId="{2A022A96-6F3D-4DA4-BFB2-A2F78A13126B}" destId="{E14DB7F8-33D7-4C3B-924C-D51FC9B61E6D}" srcOrd="0" destOrd="0" presId="urn:microsoft.com/office/officeart/2005/8/layout/process1"/>
    <dgm:cxn modelId="{C27F1422-71AB-4474-80A9-FA72380C7537}" type="presParOf" srcId="{75E68CBB-175B-4022-88F6-19145972ACC0}" destId="{E14DB7F8-33D7-4C3B-924C-D51FC9B61E6D}"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36FDC-4A78-49F2-BCBA-8C81DA38D3D6}">
      <dsp:nvSpPr>
        <dsp:cNvPr id="0" name=""/>
        <dsp:cNvSpPr/>
      </dsp:nvSpPr>
      <dsp:spPr>
        <a:xfrm>
          <a:off x="0" y="228083"/>
          <a:ext cx="8171253" cy="65166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altLang="it-IT" sz="2000" u="none" kern="1200" dirty="0">
              <a:latin typeface="Century Gothic" panose="020B0502020202020204" pitchFamily="34" charset="0"/>
            </a:rPr>
            <a:t>Controllo nel sito del corso di studi cui sono interessato, quale tipologia di TOLC devo sostenere</a:t>
          </a:r>
          <a:endParaRPr lang="it-IT" sz="2000" kern="1200" dirty="0">
            <a:latin typeface="Century Gothic" panose="020B0502020202020204" pitchFamily="34" charset="0"/>
          </a:endParaRPr>
        </a:p>
      </dsp:txBody>
      <dsp:txXfrm>
        <a:off x="19087" y="247170"/>
        <a:ext cx="8133079" cy="613494"/>
      </dsp:txXfrm>
    </dsp:sp>
    <dsp:sp modelId="{97A83B3C-3AEC-4436-AE78-F26F4F72FEAD}">
      <dsp:nvSpPr>
        <dsp:cNvPr id="0" name=""/>
        <dsp:cNvSpPr/>
      </dsp:nvSpPr>
      <dsp:spPr>
        <a:xfrm>
          <a:off x="0" y="997052"/>
          <a:ext cx="651668" cy="65166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597C59-2762-4C90-A17A-106B33EEF3DF}">
      <dsp:nvSpPr>
        <dsp:cNvPr id="0" name=""/>
        <dsp:cNvSpPr/>
      </dsp:nvSpPr>
      <dsp:spPr>
        <a:xfrm>
          <a:off x="690768" y="997052"/>
          <a:ext cx="7480485" cy="651668"/>
        </a:xfrm>
        <a:prstGeom prst="roundRect">
          <a:avLst>
            <a:gd name="adj" fmla="val 166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altLang="it-IT" sz="1800" u="none" kern="1200" dirty="0">
              <a:latin typeface="Century Gothic" panose="020B0502020202020204" pitchFamily="34" charset="0"/>
            </a:rPr>
            <a:t>Mi iscrivo sulla piattaforma del CISIA, scelgo la sede e la data</a:t>
          </a:r>
          <a:endParaRPr lang="it-IT" sz="1800" kern="1200" dirty="0">
            <a:latin typeface="Century Gothic" panose="020B0502020202020204" pitchFamily="34" charset="0"/>
          </a:endParaRPr>
        </a:p>
      </dsp:txBody>
      <dsp:txXfrm>
        <a:off x="722586" y="1028870"/>
        <a:ext cx="7416849" cy="588032"/>
      </dsp:txXfrm>
    </dsp:sp>
    <dsp:sp modelId="{16621B86-778B-40F1-9793-591F35C90FAE}">
      <dsp:nvSpPr>
        <dsp:cNvPr id="0" name=""/>
        <dsp:cNvSpPr/>
      </dsp:nvSpPr>
      <dsp:spPr>
        <a:xfrm>
          <a:off x="0" y="1726921"/>
          <a:ext cx="651668" cy="651668"/>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32CBC0-E174-41BA-A34A-BD4558208875}">
      <dsp:nvSpPr>
        <dsp:cNvPr id="0" name=""/>
        <dsp:cNvSpPr/>
      </dsp:nvSpPr>
      <dsp:spPr>
        <a:xfrm>
          <a:off x="690768" y="1726921"/>
          <a:ext cx="7480485" cy="651668"/>
        </a:xfrm>
        <a:prstGeom prst="roundRect">
          <a:avLst>
            <a:gd name="adj" fmla="val 166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altLang="it-IT" sz="1800" u="none" kern="1200" dirty="0">
              <a:latin typeface="Century Gothic" panose="020B0502020202020204" pitchFamily="34" charset="0"/>
            </a:rPr>
            <a:t>Sostengo il TOLC e se lo supero </a:t>
          </a:r>
          <a:r>
            <a:rPr lang="it-IT" altLang="it-IT" sz="1800" u="none" kern="1200" dirty="0">
              <a:latin typeface="Century Gothic" panose="020B0502020202020204" pitchFamily="34" charset="0"/>
              <a:sym typeface="Wingdings" panose="05000000000000000000" pitchFamily="2" charset="2"/>
            </a:rPr>
            <a:t></a:t>
          </a:r>
          <a:endParaRPr lang="it-IT" sz="1800" kern="1200" dirty="0">
            <a:latin typeface="Century Gothic" panose="020B0502020202020204" pitchFamily="34" charset="0"/>
          </a:endParaRPr>
        </a:p>
      </dsp:txBody>
      <dsp:txXfrm>
        <a:off x="722586" y="1758739"/>
        <a:ext cx="7416849" cy="588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DB7F8-33D7-4C3B-924C-D51FC9B61E6D}">
      <dsp:nvSpPr>
        <dsp:cNvPr id="0" name=""/>
        <dsp:cNvSpPr/>
      </dsp:nvSpPr>
      <dsp:spPr>
        <a:xfrm>
          <a:off x="3762" y="0"/>
          <a:ext cx="7697331" cy="85541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altLang="it-IT" sz="2000" u="none" kern="1200" dirty="0">
              <a:latin typeface="Century Gothic" panose="020B0502020202020204" pitchFamily="34" charset="0"/>
              <a:sym typeface="Wingdings" panose="05000000000000000000" pitchFamily="2" charset="2"/>
            </a:rPr>
            <a:t>  mi immatricolo</a:t>
          </a:r>
          <a:endParaRPr lang="it-IT" sz="2000" kern="1200" dirty="0"/>
        </a:p>
      </dsp:txBody>
      <dsp:txXfrm>
        <a:off x="28816" y="25054"/>
        <a:ext cx="7647223" cy="80530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t" anchorCtr="0" compatLnSpc="1">
            <a:prstTxWarp prst="textNoShape">
              <a:avLst/>
            </a:prstTxWarp>
          </a:bodyPr>
          <a:lstStyle>
            <a:lvl1pPr defTabSz="960846">
              <a:defRPr sz="1200" u="none"/>
            </a:lvl1pPr>
          </a:lstStyle>
          <a:p>
            <a:pPr>
              <a:defRPr/>
            </a:pPr>
            <a:endParaRPr lang="it-IT" altLang="it-IT"/>
          </a:p>
        </p:txBody>
      </p:sp>
      <p:sp>
        <p:nvSpPr>
          <p:cNvPr id="13315" name="Rectangle 3"/>
          <p:cNvSpPr>
            <a:spLocks noGrp="1" noChangeArrowheads="1"/>
          </p:cNvSpPr>
          <p:nvPr>
            <p:ph type="dt" sz="quarter" idx="1"/>
          </p:nvPr>
        </p:nvSpPr>
        <p:spPr bwMode="auto">
          <a:xfrm>
            <a:off x="4020506"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t" anchorCtr="0" compatLnSpc="1">
            <a:prstTxWarp prst="textNoShape">
              <a:avLst/>
            </a:prstTxWarp>
          </a:bodyPr>
          <a:lstStyle>
            <a:lvl1pPr algn="r" defTabSz="960846">
              <a:defRPr sz="1200" u="none"/>
            </a:lvl1pPr>
          </a:lstStyle>
          <a:p>
            <a:pPr>
              <a:defRPr/>
            </a:pPr>
            <a:endParaRPr lang="it-IT" altLang="it-IT"/>
          </a:p>
        </p:txBody>
      </p:sp>
      <p:sp>
        <p:nvSpPr>
          <p:cNvPr id="13316" name="Rectangle 4"/>
          <p:cNvSpPr>
            <a:spLocks noGrp="1" noChangeArrowheads="1"/>
          </p:cNvSpPr>
          <p:nvPr>
            <p:ph type="ftr" sz="quarter" idx="2"/>
          </p:nvPr>
        </p:nvSpPr>
        <p:spPr bwMode="auto">
          <a:xfrm>
            <a:off x="0" y="9720673"/>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b" anchorCtr="0" compatLnSpc="1">
            <a:prstTxWarp prst="textNoShape">
              <a:avLst/>
            </a:prstTxWarp>
          </a:bodyPr>
          <a:lstStyle>
            <a:lvl1pPr defTabSz="960846">
              <a:defRPr sz="1200" u="none"/>
            </a:lvl1pPr>
          </a:lstStyle>
          <a:p>
            <a:pPr>
              <a:defRPr/>
            </a:pPr>
            <a:endParaRPr lang="it-IT" altLang="it-IT"/>
          </a:p>
        </p:txBody>
      </p:sp>
      <p:sp>
        <p:nvSpPr>
          <p:cNvPr id="13317" name="Rectangle 5"/>
          <p:cNvSpPr>
            <a:spLocks noGrp="1" noChangeArrowheads="1"/>
          </p:cNvSpPr>
          <p:nvPr>
            <p:ph type="sldNum" sz="quarter" idx="3"/>
          </p:nvPr>
        </p:nvSpPr>
        <p:spPr bwMode="auto">
          <a:xfrm>
            <a:off x="4020506" y="9720673"/>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b" anchorCtr="0" compatLnSpc="1">
            <a:prstTxWarp prst="textNoShape">
              <a:avLst/>
            </a:prstTxWarp>
          </a:bodyPr>
          <a:lstStyle>
            <a:lvl1pPr algn="r" defTabSz="960846">
              <a:defRPr sz="1200" u="none"/>
            </a:lvl1pPr>
          </a:lstStyle>
          <a:p>
            <a:pPr>
              <a:defRPr/>
            </a:pPr>
            <a:fld id="{707F2C2C-D957-4C29-8FB7-23C77DE82BA6}" type="slidenum">
              <a:rPr lang="it-IT" altLang="it-IT"/>
              <a:pPr>
                <a:defRPr/>
              </a:pPr>
              <a:t>‹N›</a:t>
            </a:fld>
            <a:endParaRPr lang="it-IT" altLang="it-IT"/>
          </a:p>
        </p:txBody>
      </p:sp>
    </p:spTree>
    <p:extLst>
      <p:ext uri="{BB962C8B-B14F-4D97-AF65-F5344CB8AC3E}">
        <p14:creationId xmlns:p14="http://schemas.microsoft.com/office/powerpoint/2010/main" val="7775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t" anchorCtr="0" compatLnSpc="1">
            <a:prstTxWarp prst="textNoShape">
              <a:avLst/>
            </a:prstTxWarp>
          </a:bodyPr>
          <a:lstStyle>
            <a:lvl1pPr defTabSz="960846">
              <a:defRPr sz="1200" u="none"/>
            </a:lvl1pPr>
          </a:lstStyle>
          <a:p>
            <a:pPr>
              <a:defRPr/>
            </a:pPr>
            <a:endParaRPr lang="it-IT" altLang="it-IT"/>
          </a:p>
        </p:txBody>
      </p:sp>
      <p:sp>
        <p:nvSpPr>
          <p:cNvPr id="10243" name="Rectangle 3"/>
          <p:cNvSpPr>
            <a:spLocks noGrp="1" noChangeArrowheads="1"/>
          </p:cNvSpPr>
          <p:nvPr>
            <p:ph type="dt" idx="1"/>
          </p:nvPr>
        </p:nvSpPr>
        <p:spPr bwMode="auto">
          <a:xfrm>
            <a:off x="4020506" y="0"/>
            <a:ext cx="3077137"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t" anchorCtr="0" compatLnSpc="1">
            <a:prstTxWarp prst="textNoShape">
              <a:avLst/>
            </a:prstTxWarp>
          </a:bodyPr>
          <a:lstStyle>
            <a:lvl1pPr algn="r" defTabSz="960846">
              <a:defRPr sz="1200" u="none"/>
            </a:lvl1pPr>
          </a:lstStyle>
          <a:p>
            <a:pPr>
              <a:defRPr/>
            </a:pPr>
            <a:endParaRPr lang="it-IT" altLang="it-IT"/>
          </a:p>
        </p:txBody>
      </p:sp>
      <p:sp>
        <p:nvSpPr>
          <p:cNvPr id="4710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11257" y="4861155"/>
            <a:ext cx="5676787"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10246" name="Rectangle 6"/>
          <p:cNvSpPr>
            <a:spLocks noGrp="1" noChangeArrowheads="1"/>
          </p:cNvSpPr>
          <p:nvPr>
            <p:ph type="ftr" sz="quarter" idx="4"/>
          </p:nvPr>
        </p:nvSpPr>
        <p:spPr bwMode="auto">
          <a:xfrm>
            <a:off x="0" y="9720673"/>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b" anchorCtr="0" compatLnSpc="1">
            <a:prstTxWarp prst="textNoShape">
              <a:avLst/>
            </a:prstTxWarp>
          </a:bodyPr>
          <a:lstStyle>
            <a:lvl1pPr defTabSz="960846">
              <a:defRPr sz="1200" u="none"/>
            </a:lvl1pPr>
          </a:lstStyle>
          <a:p>
            <a:pPr>
              <a:defRPr/>
            </a:pPr>
            <a:endParaRPr lang="it-IT" altLang="it-IT"/>
          </a:p>
        </p:txBody>
      </p:sp>
      <p:sp>
        <p:nvSpPr>
          <p:cNvPr id="10247" name="Rectangle 7"/>
          <p:cNvSpPr>
            <a:spLocks noGrp="1" noChangeArrowheads="1"/>
          </p:cNvSpPr>
          <p:nvPr>
            <p:ph type="sldNum" sz="quarter" idx="5"/>
          </p:nvPr>
        </p:nvSpPr>
        <p:spPr bwMode="auto">
          <a:xfrm>
            <a:off x="4020506" y="9720673"/>
            <a:ext cx="3077137"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76" tIns="48038" rIns="96076" bIns="48038" numCol="1" anchor="b" anchorCtr="0" compatLnSpc="1">
            <a:prstTxWarp prst="textNoShape">
              <a:avLst/>
            </a:prstTxWarp>
          </a:bodyPr>
          <a:lstStyle>
            <a:lvl1pPr algn="r" defTabSz="960846">
              <a:defRPr sz="1200" u="none"/>
            </a:lvl1pPr>
          </a:lstStyle>
          <a:p>
            <a:pPr>
              <a:defRPr/>
            </a:pPr>
            <a:fld id="{5604717D-8D59-45DF-BD4F-BEB7B56E031B}" type="slidenum">
              <a:rPr lang="it-IT" altLang="it-IT"/>
              <a:pPr>
                <a:defRPr/>
              </a:pPr>
              <a:t>‹N›</a:t>
            </a:fld>
            <a:endParaRPr lang="it-IT" altLang="it-IT"/>
          </a:p>
        </p:txBody>
      </p:sp>
    </p:spTree>
    <p:extLst>
      <p:ext uri="{BB962C8B-B14F-4D97-AF65-F5344CB8AC3E}">
        <p14:creationId xmlns:p14="http://schemas.microsoft.com/office/powerpoint/2010/main" val="579859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5604717D-8D59-45DF-BD4F-BEB7B56E031B}" type="slidenum">
              <a:rPr lang="it-IT" altLang="it-IT" smtClean="0"/>
              <a:pPr>
                <a:defRPr/>
              </a:pPr>
              <a:t>29</a:t>
            </a:fld>
            <a:endParaRPr lang="it-IT" altLang="it-IT"/>
          </a:p>
        </p:txBody>
      </p:sp>
    </p:spTree>
    <p:extLst>
      <p:ext uri="{BB962C8B-B14F-4D97-AF65-F5344CB8AC3E}">
        <p14:creationId xmlns:p14="http://schemas.microsoft.com/office/powerpoint/2010/main" val="103675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260081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1297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4105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a:prstGeom prst="rect">
            <a:avLst/>
          </a:prstGeom>
        </p:spPr>
        <p:txBody>
          <a:bodyPr/>
          <a:lstStyle>
            <a:lvl1pPr>
              <a:defRPr/>
            </a:lvl1pPr>
          </a:lstStyle>
          <a:p>
            <a:r>
              <a:rPr lang="it-IT" dirty="0"/>
              <a:t>L’Università di Bologna si presenta</a:t>
            </a:r>
          </a:p>
        </p:txBody>
      </p:sp>
      <p:sp>
        <p:nvSpPr>
          <p:cNvPr id="3" name="Sottotitolo 2"/>
          <p:cNvSpPr>
            <a:spLocks noGrp="1"/>
          </p:cNvSpPr>
          <p:nvPr>
            <p:ph type="subTitle" idx="1" hasCustomPrompt="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a:t>https://www.youtube.com/watch?v=JOJeWse5wKE</a:t>
            </a:r>
          </a:p>
          <a:p>
            <a:endParaRPr lang="it-IT" dirty="0"/>
          </a:p>
        </p:txBody>
      </p:sp>
    </p:spTree>
    <p:extLst>
      <p:ext uri="{BB962C8B-B14F-4D97-AF65-F5344CB8AC3E}">
        <p14:creationId xmlns:p14="http://schemas.microsoft.com/office/powerpoint/2010/main" val="269788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28570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84432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2512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8892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31347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0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24437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80145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79932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2655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4211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4159528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5630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3737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32538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340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3550933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27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670197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666859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192249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5226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66165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2627779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1388076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30693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173922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85562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795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75269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752373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243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58683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4089184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77086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1219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vert="horz"/>
          <a:lstStyle/>
          <a:p>
            <a:pPr lvl="0"/>
            <a:endParaRPr lang="en-US" noProof="0"/>
          </a:p>
        </p:txBody>
      </p:sp>
    </p:spTree>
    <p:extLst>
      <p:ext uri="{BB962C8B-B14F-4D97-AF65-F5344CB8AC3E}">
        <p14:creationId xmlns:p14="http://schemas.microsoft.com/office/powerpoint/2010/main" val="1348897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109047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99587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5740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02794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9258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484034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55299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160788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4058877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720672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90444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9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1153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7969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2569430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1709993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512292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512715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38661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6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39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09783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0330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6.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ANDA ROSSA OPT BOLOGNA RAS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54775"/>
            <a:ext cx="9144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23"/>
          <p:cNvSpPr>
            <a:spLocks noChangeShapeType="1"/>
          </p:cNvSpPr>
          <p:nvPr userDrawn="1"/>
        </p:nvSpPr>
        <p:spPr bwMode="auto">
          <a:xfrm>
            <a:off x="8316913" y="6424613"/>
            <a:ext cx="0" cy="3524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8" name="Line 24"/>
          <p:cNvSpPr>
            <a:spLocks noChangeShapeType="1"/>
          </p:cNvSpPr>
          <p:nvPr userDrawn="1"/>
        </p:nvSpPr>
        <p:spPr bwMode="auto">
          <a:xfrm>
            <a:off x="8316913" y="6092825"/>
            <a:ext cx="0" cy="360363"/>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029" name="Picture 25" descr="Alma-Mater TAGLIAT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07963"/>
            <a:ext cx="12922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26"/>
          <p:cNvSpPr>
            <a:spLocks noChangeShapeType="1"/>
          </p:cNvSpPr>
          <p:nvPr userDrawn="1"/>
        </p:nvSpPr>
        <p:spPr bwMode="auto">
          <a:xfrm>
            <a:off x="92075" y="0"/>
            <a:ext cx="0" cy="1871663"/>
          </a:xfrm>
          <a:prstGeom prst="line">
            <a:avLst/>
          </a:prstGeom>
          <a:noFill/>
          <a:ln w="1905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1" name="Line 27"/>
          <p:cNvSpPr>
            <a:spLocks noChangeShapeType="1"/>
          </p:cNvSpPr>
          <p:nvPr userDrawn="1"/>
        </p:nvSpPr>
        <p:spPr bwMode="auto">
          <a:xfrm>
            <a:off x="0" y="1870075"/>
            <a:ext cx="8305800" cy="0"/>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6" descr="BANDA ROSSA 2 OPT BOLOGNA RAS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54775"/>
            <a:ext cx="9144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5" descr="Alma-Mater TAGLIAT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438" y="103188"/>
            <a:ext cx="84613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26"/>
          <p:cNvSpPr>
            <a:spLocks noChangeAspect="1" noChangeShapeType="1"/>
          </p:cNvSpPr>
          <p:nvPr userDrawn="1"/>
        </p:nvSpPr>
        <p:spPr bwMode="auto">
          <a:xfrm>
            <a:off x="82550" y="0"/>
            <a:ext cx="1588" cy="1184275"/>
          </a:xfrm>
          <a:prstGeom prst="line">
            <a:avLst/>
          </a:prstGeom>
          <a:noFill/>
          <a:ln w="1714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3" name="Line 27"/>
          <p:cNvSpPr>
            <a:spLocks noChangeAspect="1" noChangeShapeType="1"/>
          </p:cNvSpPr>
          <p:nvPr userDrawn="1"/>
        </p:nvSpPr>
        <p:spPr bwMode="auto">
          <a:xfrm>
            <a:off x="0" y="1182688"/>
            <a:ext cx="8266113" cy="1587"/>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4" name="Line 34"/>
          <p:cNvSpPr>
            <a:spLocks noChangeShapeType="1"/>
          </p:cNvSpPr>
          <p:nvPr userDrawn="1"/>
        </p:nvSpPr>
        <p:spPr bwMode="auto">
          <a:xfrm>
            <a:off x="8316913" y="6424613"/>
            <a:ext cx="0" cy="3524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55" name="Line 35"/>
          <p:cNvSpPr>
            <a:spLocks noChangeShapeType="1"/>
          </p:cNvSpPr>
          <p:nvPr userDrawn="1"/>
        </p:nvSpPr>
        <p:spPr bwMode="auto">
          <a:xfrm>
            <a:off x="8316913" y="6092825"/>
            <a:ext cx="0" cy="360363"/>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ANDA ROSSA OPT BOLOGNA RAS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54775"/>
            <a:ext cx="9144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23"/>
          <p:cNvSpPr>
            <a:spLocks noChangeShapeType="1"/>
          </p:cNvSpPr>
          <p:nvPr/>
        </p:nvSpPr>
        <p:spPr bwMode="auto">
          <a:xfrm>
            <a:off x="8316913" y="6424613"/>
            <a:ext cx="0" cy="3524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
        <p:nvSpPr>
          <p:cNvPr id="1028" name="Line 24"/>
          <p:cNvSpPr>
            <a:spLocks noChangeShapeType="1"/>
          </p:cNvSpPr>
          <p:nvPr/>
        </p:nvSpPr>
        <p:spPr bwMode="auto">
          <a:xfrm>
            <a:off x="8316913" y="6092825"/>
            <a:ext cx="0" cy="360363"/>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pic>
        <p:nvPicPr>
          <p:cNvPr id="1029" name="Picture 25" descr="Alma-Mater TAGLIA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07963"/>
            <a:ext cx="12922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26"/>
          <p:cNvSpPr>
            <a:spLocks noChangeShapeType="1"/>
          </p:cNvSpPr>
          <p:nvPr/>
        </p:nvSpPr>
        <p:spPr bwMode="auto">
          <a:xfrm>
            <a:off x="92075" y="0"/>
            <a:ext cx="0" cy="1871663"/>
          </a:xfrm>
          <a:prstGeom prst="line">
            <a:avLst/>
          </a:prstGeom>
          <a:noFill/>
          <a:ln w="1905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
        <p:nvSpPr>
          <p:cNvPr id="1031" name="Line 27"/>
          <p:cNvSpPr>
            <a:spLocks noChangeShapeType="1"/>
          </p:cNvSpPr>
          <p:nvPr/>
        </p:nvSpPr>
        <p:spPr bwMode="auto">
          <a:xfrm>
            <a:off x="0" y="1870075"/>
            <a:ext cx="8305800" cy="0"/>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Tree>
    <p:extLst>
      <p:ext uri="{BB962C8B-B14F-4D97-AF65-F5344CB8AC3E}">
        <p14:creationId xmlns:p14="http://schemas.microsoft.com/office/powerpoint/2010/main" val="15857511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6" descr="BANDA ROSSA 2 OPT BOLOGNA RAS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54775"/>
            <a:ext cx="9144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5" descr="Alma-Mater TAGLIA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38" y="103188"/>
            <a:ext cx="84613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26"/>
          <p:cNvSpPr>
            <a:spLocks noChangeAspect="1" noChangeShapeType="1"/>
          </p:cNvSpPr>
          <p:nvPr/>
        </p:nvSpPr>
        <p:spPr bwMode="auto">
          <a:xfrm>
            <a:off x="82550" y="0"/>
            <a:ext cx="1588" cy="1184275"/>
          </a:xfrm>
          <a:prstGeom prst="line">
            <a:avLst/>
          </a:prstGeom>
          <a:noFill/>
          <a:ln w="1714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
        <p:nvSpPr>
          <p:cNvPr id="2053" name="Line 27"/>
          <p:cNvSpPr>
            <a:spLocks noChangeAspect="1" noChangeShapeType="1"/>
          </p:cNvSpPr>
          <p:nvPr/>
        </p:nvSpPr>
        <p:spPr bwMode="auto">
          <a:xfrm>
            <a:off x="0" y="1182688"/>
            <a:ext cx="8266113" cy="1587"/>
          </a:xfrm>
          <a:prstGeom prst="line">
            <a:avLst/>
          </a:prstGeom>
          <a:noFill/>
          <a:ln w="190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
        <p:nvSpPr>
          <p:cNvPr id="2054" name="Line 34"/>
          <p:cNvSpPr>
            <a:spLocks noChangeShapeType="1"/>
          </p:cNvSpPr>
          <p:nvPr/>
        </p:nvSpPr>
        <p:spPr bwMode="auto">
          <a:xfrm>
            <a:off x="8316913" y="6424613"/>
            <a:ext cx="0" cy="3524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
        <p:nvSpPr>
          <p:cNvPr id="2055" name="Line 35"/>
          <p:cNvSpPr>
            <a:spLocks noChangeShapeType="1"/>
          </p:cNvSpPr>
          <p:nvPr/>
        </p:nvSpPr>
        <p:spPr bwMode="auto">
          <a:xfrm>
            <a:off x="8316913" y="6092825"/>
            <a:ext cx="0" cy="360363"/>
          </a:xfrm>
          <a:prstGeom prst="line">
            <a:avLst/>
          </a:prstGeom>
          <a:noFill/>
          <a:ln w="381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u="none">
              <a:solidFill>
                <a:srgbClr val="000000"/>
              </a:solidFill>
              <a:cs typeface="Arial" charset="0"/>
            </a:endParaRPr>
          </a:p>
        </p:txBody>
      </p:sp>
    </p:spTree>
    <p:extLst>
      <p:ext uri="{BB962C8B-B14F-4D97-AF65-F5344CB8AC3E}">
        <p14:creationId xmlns:p14="http://schemas.microsoft.com/office/powerpoint/2010/main" val="29727508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u="none">
              <a:solidFill>
                <a:prstClr val="white"/>
              </a:solidFill>
            </a:endParaRPr>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68527"/>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u="none">
              <a:solidFill>
                <a:prstClr val="white"/>
              </a:solidFill>
            </a:endParaRPr>
          </a:p>
        </p:txBody>
      </p:sp>
      <p:pic>
        <p:nvPicPr>
          <p:cNvPr id="9" name="Immagine 8"/>
          <p:cNvPicPr>
            <a:picLocks noChangeAspect="1"/>
          </p:cNvPicPr>
          <p:nvPr userDrawn="1"/>
        </p:nvPicPr>
        <p:blipFill rotWithShape="1">
          <a:blip r:embed="rId7"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42225667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442569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8" r:id="rId5"/>
    <p:sldLayoutId id="214748372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130065602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hyperlink" Target="https://www.cisiaonline.it/" TargetMode="Externa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hyperlink" Target="http://www.studenti.unibo.it/" TargetMode="Externa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hyperlink" Target="http://www.studenti.unibo.it/" TargetMode="Externa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https://satsuite.collegeboard.org/sat/device-requirements" TargetMode="External"/><Relationship Id="rId2" Type="http://schemas.openxmlformats.org/officeDocument/2006/relationships/hyperlink" Target="https://satsuite.collegeboard.org/sat" TargetMode="Externa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egrcjUxZ3U&amp;list=RDCMUC8SLkcHgiWGTA8hwI-RcWmw&amp;index=5" TargetMode="Externa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unibo.it/it/didattica/iscrizioni-trasferimenti-e-laurea/iscrizione-contemporanea-a-corsi-diversi" TargetMode="External"/><Relationship Id="rId2" Type="http://schemas.openxmlformats.org/officeDocument/2006/relationships/hyperlink" Target="http://www.gazzettaufficiale.it/eli/id/2022/04/28/22G00041/sg" TargetMode="Externa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hyperlink" Target="https://corsi.unibo.it/laurea/TecnologieSistemiInformatici" TargetMode="External"/><Relationship Id="rId7" Type="http://schemas.openxmlformats.org/officeDocument/2006/relationships/hyperlink" Target="super.unier.eu/it" TargetMode="External"/><Relationship Id="rId2" Type="http://schemas.openxmlformats.org/officeDocument/2006/relationships/hyperlink" Target="https://corsi.unibo.it/laurea/TecnicheEdiliziaTerritorio" TargetMode="External"/><Relationship Id="rId1" Type="http://schemas.openxmlformats.org/officeDocument/2006/relationships/slideLayout" Target="../slideLayouts/slideLayout54.xml"/><Relationship Id="rId6" Type="http://schemas.openxmlformats.org/officeDocument/2006/relationships/hyperlink" Target="https://corsi.unibo.it/laurea/ChimicaProdottiProcessi" TargetMode="External"/><Relationship Id="rId5" Type="http://schemas.openxmlformats.org/officeDocument/2006/relationships/hyperlink" Target="https://corsi.unibo.it/laurea/MaterialiCompositiPolimerici" TargetMode="External"/><Relationship Id="rId4" Type="http://schemas.openxmlformats.org/officeDocument/2006/relationships/hyperlink" Target="https://corsi.unibo.it/laurea/meccatronica/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RvzEOavqMw" TargetMode="External"/><Relationship Id="rId2" Type="http://schemas.openxmlformats.org/officeDocument/2006/relationships/hyperlink" Target="http://www.er-go.it/" TargetMode="Externa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hyperlink" Target="https://almaorienta.unibo.it/it/agenda?category=Open+Day" TargetMode="External"/><Relationship Id="rId2" Type="http://schemas.openxmlformats.org/officeDocument/2006/relationships/hyperlink" Target="https://almaorienta.unibo.it/it/almamathematica" TargetMode="External"/><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hyperlink" Target="https://almaorienta.unibo.it/it/tutor/tutor-di-accoglienza-e-orientamento" TargetMode="External"/><Relationship Id="rId4" Type="http://schemas.openxmlformats.org/officeDocument/2006/relationships/hyperlink" Target="https://almaorienta.unibo.it/i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nEh88rVRUb4" TargetMode="Externa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hyperlink" Target="mailto:ssdd.campusromagna@unibo.it" TargetMode="External"/><Relationship Id="rId2" Type="http://schemas.openxmlformats.org/officeDocument/2006/relationships/hyperlink" Target="http://www.studentidisabili.unibo.it/" TargetMode="External"/><Relationship Id="rId1" Type="http://schemas.openxmlformats.org/officeDocument/2006/relationships/slideLayout" Target="../slideLayouts/slideLayout54.xml"/><Relationship Id="rId6" Type="http://schemas.openxmlformats.org/officeDocument/2006/relationships/image" Target="../media/image23.png"/><Relationship Id="rId5" Type="http://schemas.openxmlformats.org/officeDocument/2006/relationships/hyperlink" Target="mailto:dsa@unibo.it" TargetMode="External"/><Relationship Id="rId4" Type="http://schemas.openxmlformats.org/officeDocument/2006/relationships/hyperlink" Target="mailto:disabilita@unibo.it"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almaorienta.unibo.it/it/agenda/giornate-dell-orientamento-2024-lauree-e-magistrali-a-ciclo-unico" TargetMode="Externa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hyperlink" Target="mailto:campusforli.orientamentourp@unibo.it" TargetMode="Externa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0jCcfq_HRw" TargetMode="External"/><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9.xml"/><Relationship Id="rId5" Type="http://schemas.openxmlformats.org/officeDocument/2006/relationships/hyperlink" Target="https://www.unibo.it/it/ateneo/sedi-e-strutture/bruxelles-new-york-shanghai" TargetMode="External"/><Relationship Id="rId4" Type="http://schemas.openxmlformats.org/officeDocument/2006/relationships/hyperlink" Target="https://ba.unibo.it/e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almaorienta.unibo.it/futuri-studenti/il-sistema-universitario-italiano" TargetMode="Externa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hyperlink" Target="http://www.unibo.it/" TargetMode="Externa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3563938" y="4480049"/>
            <a:ext cx="5256212" cy="425450"/>
          </a:xfrm>
        </p:spPr>
        <p:txBody>
          <a:bodyPr/>
          <a:lstStyle/>
          <a:p>
            <a:pPr algn="ctr"/>
            <a:r>
              <a:rPr lang="it-IT" sz="3200" dirty="0"/>
              <a:t>ALMAORIENTA SCUOLE</a:t>
            </a:r>
          </a:p>
        </p:txBody>
      </p:sp>
      <p:sp>
        <p:nvSpPr>
          <p:cNvPr id="4" name="Segnaposto testo 3"/>
          <p:cNvSpPr>
            <a:spLocks noGrp="1"/>
          </p:cNvSpPr>
          <p:nvPr>
            <p:ph type="body" sz="quarter" idx="12"/>
          </p:nvPr>
        </p:nvSpPr>
        <p:spPr>
          <a:xfrm>
            <a:off x="3512981" y="5455175"/>
            <a:ext cx="5329237" cy="791418"/>
          </a:xfrm>
        </p:spPr>
        <p:txBody>
          <a:bodyPr/>
          <a:lstStyle/>
          <a:p>
            <a:pPr algn="ctr"/>
            <a:r>
              <a:rPr lang="it-IT" dirty="0"/>
              <a:t>Servizio Orientamento</a:t>
            </a:r>
          </a:p>
          <a:p>
            <a:pPr algn="ctr"/>
            <a:r>
              <a:rPr lang="it-IT" dirty="0"/>
              <a:t>Campus di Forlì</a:t>
            </a:r>
          </a:p>
        </p:txBody>
      </p:sp>
      <p:pic>
        <p:nvPicPr>
          <p:cNvPr id="5" name="Picture 4" descr="L:\FACEBOOK ALMA ORIENTA\Label\LogoFB.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764704"/>
            <a:ext cx="4537708"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01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r>
              <a:rPr lang="it-IT" dirty="0"/>
              <a:t>TOLC -  CHE COS’E’</a:t>
            </a:r>
          </a:p>
        </p:txBody>
      </p:sp>
      <p:sp>
        <p:nvSpPr>
          <p:cNvPr id="3" name="Segnaposto testo 2"/>
          <p:cNvSpPr>
            <a:spLocks noGrp="1"/>
          </p:cNvSpPr>
          <p:nvPr>
            <p:ph type="body" sz="quarter" idx="11"/>
          </p:nvPr>
        </p:nvSpPr>
        <p:spPr>
          <a:xfrm>
            <a:off x="402184" y="980728"/>
            <a:ext cx="8424862" cy="5472608"/>
          </a:xfrm>
        </p:spPr>
        <p:txBody>
          <a:bodyPr/>
          <a:lstStyle/>
          <a:p>
            <a:pPr algn="just">
              <a:spcBef>
                <a:spcPts val="600"/>
              </a:spcBef>
            </a:pPr>
            <a:endParaRPr lang="it-IT" sz="1600" dirty="0"/>
          </a:p>
          <a:p>
            <a:pPr algn="just">
              <a:spcBef>
                <a:spcPts val="600"/>
              </a:spcBef>
            </a:pPr>
            <a:endParaRPr lang="it-IT" sz="1600" dirty="0"/>
          </a:p>
          <a:p>
            <a:pPr algn="just">
              <a:spcBef>
                <a:spcPts val="600"/>
              </a:spcBef>
            </a:pPr>
            <a:r>
              <a:rPr lang="it-IT" sz="1600" dirty="0"/>
              <a:t>Il Test OnLine CISIA (TOLC) è </a:t>
            </a:r>
            <a:r>
              <a:rPr lang="it-IT" sz="1600" dirty="0">
                <a:ea typeface="Tahoma" panose="020B0604030504040204" pitchFamily="34" charset="0"/>
                <a:cs typeface="Tahoma" panose="020B0604030504040204" pitchFamily="34" charset="0"/>
              </a:rPr>
              <a:t>erogato dal </a:t>
            </a:r>
            <a:r>
              <a:rPr lang="it-IT" sz="1600" b="1" dirty="0">
                <a:ea typeface="Tahoma" panose="020B0604030504040204" pitchFamily="34" charset="0"/>
                <a:cs typeface="Tahoma" panose="020B0604030504040204" pitchFamily="34" charset="0"/>
                <a:hlinkClick r:id="rId2"/>
              </a:rPr>
              <a:t>CISIA</a:t>
            </a:r>
            <a:r>
              <a:rPr lang="it-IT" sz="1600" dirty="0">
                <a:ea typeface="Tahoma" panose="020B0604030504040204" pitchFamily="34" charset="0"/>
                <a:cs typeface="Tahoma" panose="020B0604030504040204" pitchFamily="34" charset="0"/>
                <a:hlinkClick r:id="rId2"/>
              </a:rPr>
              <a:t> </a:t>
            </a:r>
            <a:r>
              <a:rPr lang="it-IT" altLang="it-IT" sz="1600" dirty="0">
                <a:ea typeface="Tahoma" panose="020B0604030504040204" pitchFamily="34" charset="0"/>
                <a:cs typeface="Tahoma" panose="020B0604030504040204" pitchFamily="34" charset="0"/>
                <a:hlinkClick r:id="rId2"/>
              </a:rPr>
              <a:t>Consorzio Interuniversitario Sistemi Integrati per l’Accesso</a:t>
            </a:r>
            <a:r>
              <a:rPr lang="it-IT" altLang="it-IT" sz="1600" dirty="0">
                <a:ea typeface="Tahoma" panose="020B0604030504040204" pitchFamily="34" charset="0"/>
                <a:cs typeface="Tahoma" panose="020B0604030504040204" pitchFamily="34" charset="0"/>
              </a:rPr>
              <a:t>:</a:t>
            </a:r>
            <a:endParaRPr lang="it-IT" sz="1600" dirty="0">
              <a:ea typeface="Tahoma" panose="020B0604030504040204" pitchFamily="34" charset="0"/>
              <a:cs typeface="Tahoma" panose="020B0604030504040204" pitchFamily="34" charset="0"/>
            </a:endParaRPr>
          </a:p>
          <a:p>
            <a:pPr marL="342900" indent="-342900" algn="just">
              <a:spcBef>
                <a:spcPts val="600"/>
              </a:spcBef>
              <a:buFont typeface="Arial" panose="020B0604020202020204" pitchFamily="34" charset="0"/>
              <a:buChar char="•"/>
            </a:pPr>
            <a:r>
              <a:rPr lang="it-IT" sz="1600" dirty="0">
                <a:ea typeface="Tahoma" panose="020B0604030504040204" pitchFamily="34" charset="0"/>
                <a:cs typeface="Tahoma" panose="020B0604030504040204" pitchFamily="34" charset="0"/>
              </a:rPr>
              <a:t>è un test che viene svolto al computer</a:t>
            </a:r>
          </a:p>
          <a:p>
            <a:pPr marL="342900" indent="-342900" algn="just">
              <a:spcBef>
                <a:spcPts val="600"/>
              </a:spcBef>
              <a:buFont typeface="Arial" panose="020B0604020202020204" pitchFamily="34" charset="0"/>
              <a:buChar char="•"/>
            </a:pPr>
            <a:r>
              <a:rPr lang="it-IT" sz="1600" dirty="0">
                <a:ea typeface="Tahoma" panose="020B0604030504040204" pitchFamily="34" charset="0"/>
                <a:cs typeface="Tahoma" panose="020B0604030504040204" pitchFamily="34" charset="0"/>
              </a:rPr>
              <a:t>è composto da quesiti selezionati automaticamente ed a sequenza casuale, la cui difficoltà varia a seconda della tipologia di TOLC</a:t>
            </a:r>
          </a:p>
          <a:p>
            <a:pPr marL="342900" indent="-342900" algn="just">
              <a:spcBef>
                <a:spcPts val="600"/>
              </a:spcBef>
              <a:buFont typeface="Arial" panose="020B0604020202020204" pitchFamily="34" charset="0"/>
              <a:buChar char="•"/>
            </a:pPr>
            <a:r>
              <a:rPr lang="it-IT" sz="1600" dirty="0">
                <a:ea typeface="Tahoma" panose="020B0604030504040204" pitchFamily="34" charset="0"/>
                <a:cs typeface="Tahoma" panose="020B0604030504040204" pitchFamily="34" charset="0"/>
              </a:rPr>
              <a:t>ogni studente svolge un test con domande diverse, ma con </a:t>
            </a:r>
            <a:r>
              <a:rPr lang="it-IT" sz="1600" dirty="0"/>
              <a:t>difficoltà analoga</a:t>
            </a:r>
            <a:r>
              <a:rPr lang="it-IT" sz="1600" dirty="0">
                <a:ea typeface="Tahoma" panose="020B0604030504040204" pitchFamily="34" charset="0"/>
                <a:cs typeface="Tahoma" panose="020B0604030504040204" pitchFamily="34" charset="0"/>
              </a:rPr>
              <a:t> </a:t>
            </a:r>
            <a:r>
              <a:rPr lang="it-IT" sz="1600" dirty="0"/>
              <a:t> per la stessa tipologia</a:t>
            </a:r>
          </a:p>
          <a:p>
            <a:pPr marL="285750" lvl="0" indent="-285750" algn="just" defTabSz="442913">
              <a:spcBef>
                <a:spcPts val="0"/>
              </a:spcBef>
              <a:spcAft>
                <a:spcPts val="600"/>
              </a:spcAft>
              <a:buFont typeface="Arial" panose="020B0604020202020204" pitchFamily="34" charset="0"/>
              <a:buChar char="•"/>
            </a:pPr>
            <a:r>
              <a:rPr lang="it-IT" altLang="it-IT" sz="1600" dirty="0"/>
              <a:t>Molti corsi di Laurea a numero programmato adottano il TOLC come titolo necessario per partecipare alle selezioni. </a:t>
            </a:r>
            <a:r>
              <a:rPr lang="it-IT" altLang="it-IT" sz="1600" u="none" dirty="0"/>
              <a:t>Chi è interessato a questi corsi dovrà preliminarmente sostenere il TOLC e, in seguito, iscriversi a una delle selezioni previste dai bandi di ammissione. Tali selezioni non prevedono ulteriori prove, ma solo la formulazione di una graduatoria di merito che terrà conto del voto TOLC, pesato in base ai criteri indicati nel bando. </a:t>
            </a:r>
          </a:p>
          <a:p>
            <a:pPr marL="342900" indent="-342900" algn="just">
              <a:spcBef>
                <a:spcPts val="1800"/>
              </a:spcBef>
              <a:buFont typeface="Arial" panose="020B0604020202020204" pitchFamily="34" charset="0"/>
              <a:buChar char="•"/>
            </a:pPr>
            <a:endParaRPr lang="it-IT" dirty="0"/>
          </a:p>
          <a:p>
            <a:pPr marL="342900" indent="-342900" algn="just">
              <a:spcBef>
                <a:spcPts val="1800"/>
              </a:spcBef>
              <a:buFont typeface="Arial" panose="020B0604020202020204" pitchFamily="34" charset="0"/>
              <a:buChar char="•"/>
            </a:pPr>
            <a:endParaRPr lang="it-IT" b="1" dirty="0">
              <a:solidFill>
                <a:srgbClr val="A50021"/>
              </a:solidFill>
              <a:ea typeface="Tahoma" panose="020B0604030504040204" pitchFamily="34" charset="0"/>
              <a:cs typeface="Tahoma" panose="020B0604030504040204" pitchFamily="34" charset="0"/>
            </a:endParaRPr>
          </a:p>
          <a:p>
            <a:endParaRPr lang="it-IT" dirty="0"/>
          </a:p>
        </p:txBody>
      </p:sp>
    </p:spTree>
    <p:extLst>
      <p:ext uri="{BB962C8B-B14F-4D97-AF65-F5344CB8AC3E}">
        <p14:creationId xmlns:p14="http://schemas.microsoft.com/office/powerpoint/2010/main" val="311800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r>
              <a:rPr lang="it-IT" dirty="0"/>
              <a:t>TOLC</a:t>
            </a:r>
          </a:p>
        </p:txBody>
      </p:sp>
      <p:sp>
        <p:nvSpPr>
          <p:cNvPr id="3" name="Segnaposto testo 2"/>
          <p:cNvSpPr>
            <a:spLocks noGrp="1"/>
          </p:cNvSpPr>
          <p:nvPr>
            <p:ph type="body" sz="quarter" idx="11"/>
          </p:nvPr>
        </p:nvSpPr>
        <p:spPr>
          <a:xfrm>
            <a:off x="402184" y="980728"/>
            <a:ext cx="8424862" cy="5472608"/>
          </a:xfrm>
        </p:spPr>
        <p:txBody>
          <a:bodyPr/>
          <a:lstStyle/>
          <a:p>
            <a:pPr marL="342900" indent="-342900" algn="just">
              <a:spcBef>
                <a:spcPts val="600"/>
              </a:spcBef>
              <a:buFont typeface="Arial" panose="020B0604020202020204" pitchFamily="34" charset="0"/>
              <a:buChar char="•"/>
            </a:pPr>
            <a:endParaRPr lang="it-IT" sz="1600" b="1" dirty="0">
              <a:solidFill>
                <a:srgbClr val="FF0000"/>
              </a:solidFill>
              <a:ea typeface="Tahoma" panose="020B0604030504040204" pitchFamily="34" charset="0"/>
              <a:cs typeface="Tahoma" panose="020B0604030504040204" pitchFamily="34" charset="0"/>
            </a:endParaRPr>
          </a:p>
          <a:p>
            <a:pPr marL="342900" indent="-342900" algn="just">
              <a:spcBef>
                <a:spcPts val="600"/>
              </a:spcBef>
              <a:buFont typeface="Arial" panose="020B0604020202020204" pitchFamily="34" charset="0"/>
              <a:buChar char="•"/>
            </a:pPr>
            <a:endParaRPr lang="it-IT" sz="1600" b="1" dirty="0">
              <a:solidFill>
                <a:srgbClr val="FF0000"/>
              </a:solidFill>
              <a:ea typeface="Tahoma" panose="020B0604030504040204" pitchFamily="34" charset="0"/>
              <a:cs typeface="Tahoma" panose="020B0604030504040204" pitchFamily="34" charset="0"/>
            </a:endParaRPr>
          </a:p>
          <a:p>
            <a:pPr marL="342900" indent="-342900" algn="just">
              <a:spcBef>
                <a:spcPts val="600"/>
              </a:spcBef>
              <a:buFont typeface="Arial" panose="020B0604020202020204" pitchFamily="34" charset="0"/>
              <a:buChar char="•"/>
            </a:pPr>
            <a:r>
              <a:rPr lang="it-IT" sz="1600" b="1" dirty="0">
                <a:solidFill>
                  <a:srgbClr val="FF0000"/>
                </a:solidFill>
                <a:ea typeface="Tahoma" panose="020B0604030504040204" pitchFamily="34" charset="0"/>
                <a:cs typeface="Tahoma" panose="020B0604030504040204" pitchFamily="34" charset="0"/>
              </a:rPr>
              <a:t>Novità 2024 per i corsi dell’Ateneo di Bologna</a:t>
            </a:r>
            <a:r>
              <a:rPr lang="it-IT" sz="1600" dirty="0">
                <a:ea typeface="Tahoma" panose="020B0604030504040204" pitchFamily="34" charset="0"/>
                <a:cs typeface="Tahoma" panose="020B0604030504040204" pitchFamily="34" charset="0"/>
              </a:rPr>
              <a:t>:</a:t>
            </a:r>
          </a:p>
          <a:p>
            <a:pPr marL="342900" indent="-342900" algn="just">
              <a:spcBef>
                <a:spcPts val="600"/>
              </a:spcBef>
              <a:buFont typeface="Arial" panose="020B0604020202020204" pitchFamily="34" charset="0"/>
              <a:buChar char="•"/>
            </a:pPr>
            <a:endParaRPr lang="it-IT" sz="1600" dirty="0">
              <a:ea typeface="Tahoma" panose="020B0604030504040204" pitchFamily="34" charset="0"/>
              <a:cs typeface="Tahoma" panose="020B0604030504040204" pitchFamily="34" charset="0"/>
            </a:endParaRPr>
          </a:p>
          <a:p>
            <a:pPr algn="just">
              <a:spcBef>
                <a:spcPts val="600"/>
              </a:spcBef>
            </a:pPr>
            <a:r>
              <a:rPr lang="it-IT" sz="1600" dirty="0">
                <a:ea typeface="Tahoma" panose="020B0604030504040204" pitchFamily="34" charset="0"/>
                <a:cs typeface="Tahoma" panose="020B0604030504040204" pitchFamily="34" charset="0"/>
              </a:rPr>
              <a:t>       – per il 2024 sono accettati </a:t>
            </a:r>
            <a:r>
              <a:rPr lang="it-IT" sz="1600" b="1" dirty="0">
                <a:ea typeface="Tahoma" panose="020B0604030504040204" pitchFamily="34" charset="0"/>
                <a:cs typeface="Tahoma" panose="020B0604030504040204" pitchFamily="34" charset="0"/>
              </a:rPr>
              <a:t>solo TOLC svolti in presenza </a:t>
            </a:r>
            <a:r>
              <a:rPr lang="it-IT" sz="1600" dirty="0">
                <a:ea typeface="Tahoma" panose="020B0604030504040204" pitchFamily="34" charset="0"/>
                <a:cs typeface="Tahoma" panose="020B0604030504040204" pitchFamily="34" charset="0"/>
              </a:rPr>
              <a:t>nelle procedure selettive di ammissione ai </a:t>
            </a:r>
            <a:r>
              <a:rPr lang="it-IT" sz="1600" b="1" dirty="0">
                <a:ea typeface="Tahoma" panose="020B0604030504040204" pitchFamily="34" charset="0"/>
                <a:cs typeface="Tahoma" panose="020B0604030504040204" pitchFamily="34" charset="0"/>
              </a:rPr>
              <a:t>corsi di studio a numero programmato locale </a:t>
            </a:r>
            <a:r>
              <a:rPr lang="it-IT" sz="1600" dirty="0">
                <a:ea typeface="Tahoma" panose="020B0604030504040204" pitchFamily="34" charset="0"/>
                <a:cs typeface="Tahoma" panose="020B0604030504040204" pitchFamily="34" charset="0"/>
              </a:rPr>
              <a:t>a eccezione dei TOLC svolti dai candidati del contingente “Cittadini non-UE residenti all’estero”, per i quali saranno considerati validi anche i TOLC svolti a distanza (</a:t>
            </a:r>
            <a:r>
              <a:rPr lang="it-IT" sz="1600" dirty="0" err="1">
                <a:ea typeface="Tahoma" panose="020B0604030504040204" pitchFamily="34" charset="0"/>
                <a:cs typeface="Tahoma" panose="020B0604030504040204" pitchFamily="34" charset="0"/>
              </a:rPr>
              <a:t>TOLC@casa</a:t>
            </a:r>
            <a:r>
              <a:rPr lang="it-IT" sz="1600" dirty="0">
                <a:ea typeface="Tahoma" panose="020B0604030504040204" pitchFamily="34" charset="0"/>
                <a:cs typeface="Tahoma" panose="020B0604030504040204" pitchFamily="34" charset="0"/>
              </a:rPr>
              <a:t>)</a:t>
            </a:r>
          </a:p>
          <a:p>
            <a:pPr algn="just">
              <a:spcBef>
                <a:spcPts val="600"/>
              </a:spcBef>
            </a:pPr>
            <a:r>
              <a:rPr lang="it-IT" sz="1600" dirty="0">
                <a:ea typeface="Tahoma" panose="020B0604030504040204" pitchFamily="34" charset="0"/>
                <a:cs typeface="Tahoma" panose="020B0604030504040204" pitchFamily="34" charset="0"/>
              </a:rPr>
              <a:t>       – sono accettati, per l’ammissione all’anno accademico 2024-2025 ai corsi di studio a numero programmato locale, anche i TOLC svolti in modalità a distanza (</a:t>
            </a:r>
            <a:r>
              <a:rPr lang="it-IT" sz="1600" dirty="0" err="1">
                <a:ea typeface="Tahoma" panose="020B0604030504040204" pitchFamily="34" charset="0"/>
                <a:cs typeface="Tahoma" panose="020B0604030504040204" pitchFamily="34" charset="0"/>
              </a:rPr>
              <a:t>TOLC@casa</a:t>
            </a:r>
            <a:r>
              <a:rPr lang="it-IT" sz="1600" dirty="0">
                <a:ea typeface="Tahoma" panose="020B0604030504040204" pitchFamily="34" charset="0"/>
                <a:cs typeface="Tahoma" panose="020B0604030504040204" pitchFamily="34" charset="0"/>
              </a:rPr>
              <a:t>)nel </a:t>
            </a:r>
            <a:r>
              <a:rPr lang="it-IT" sz="1600" b="1" dirty="0">
                <a:ea typeface="Tahoma" panose="020B0604030504040204" pitchFamily="34" charset="0"/>
                <a:cs typeface="Tahoma" panose="020B0604030504040204" pitchFamily="34" charset="0"/>
              </a:rPr>
              <a:t>2023</a:t>
            </a:r>
          </a:p>
          <a:p>
            <a:pPr algn="just">
              <a:spcBef>
                <a:spcPts val="600"/>
              </a:spcBef>
            </a:pPr>
            <a: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       – per l’ammissione ai </a:t>
            </a:r>
            <a:r>
              <a:rPr kumimoji="0" lang="it-IT" sz="16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corsi di studio non a numero programmato</a:t>
            </a:r>
            <a:r>
              <a:rPr kumimoji="0" lang="it-IT" sz="16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 che utilizzano tali test per la sola attribuzione degli Obblighi Formativi Aggiuntivi, sono accettati </a:t>
            </a:r>
            <a:r>
              <a:rPr kumimoji="0" lang="it-IT" sz="16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anche i TOLC svolti a distanza (</a:t>
            </a:r>
            <a:r>
              <a:rPr kumimoji="0" lang="it-IT" sz="1600" b="1" i="0" u="none" strike="noStrike" kern="1200" cap="none" spc="0" normalizeH="0" baseline="0" noProof="0" dirty="0" err="1">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TOLC@casa</a:t>
            </a:r>
            <a:r>
              <a:rPr kumimoji="0" lang="it-IT" sz="16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 </a:t>
            </a:r>
            <a:endParaRPr lang="it-IT" sz="1600" b="1" dirty="0">
              <a:solidFill>
                <a:srgbClr val="BD2B0B"/>
              </a:solidFill>
              <a:ea typeface="Tahoma" panose="020B0604030504040204" pitchFamily="34" charset="0"/>
              <a:cs typeface="Tahoma" panose="020B0604030504040204" pitchFamily="34" charset="0"/>
            </a:endParaRPr>
          </a:p>
          <a:p>
            <a:pPr marL="342900" indent="-342900" algn="just">
              <a:spcBef>
                <a:spcPts val="1800"/>
              </a:spcBef>
              <a:buFont typeface="Arial" panose="020B0604020202020204" pitchFamily="34" charset="0"/>
              <a:buChar char="•"/>
            </a:pPr>
            <a:endParaRPr lang="it-IT" dirty="0"/>
          </a:p>
          <a:p>
            <a:pPr marL="342900" indent="-342900" algn="just">
              <a:spcBef>
                <a:spcPts val="1800"/>
              </a:spcBef>
              <a:buFont typeface="Arial" panose="020B0604020202020204" pitchFamily="34" charset="0"/>
              <a:buChar char="•"/>
            </a:pPr>
            <a:endParaRPr lang="it-IT" b="1" dirty="0">
              <a:solidFill>
                <a:srgbClr val="A50021"/>
              </a:solidFill>
              <a:ea typeface="Tahoma" panose="020B0604030504040204" pitchFamily="34" charset="0"/>
              <a:cs typeface="Tahoma" panose="020B0604030504040204" pitchFamily="34" charset="0"/>
            </a:endParaRPr>
          </a:p>
          <a:p>
            <a:endParaRPr lang="it-IT" dirty="0"/>
          </a:p>
        </p:txBody>
      </p:sp>
    </p:spTree>
    <p:extLst>
      <p:ext uri="{BB962C8B-B14F-4D97-AF65-F5344CB8AC3E}">
        <p14:creationId xmlns:p14="http://schemas.microsoft.com/office/powerpoint/2010/main" val="421025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845228F-ECCC-4B22-86AD-617974C2655B}"/>
              </a:ext>
            </a:extLst>
          </p:cNvPr>
          <p:cNvSpPr/>
          <p:nvPr/>
        </p:nvSpPr>
        <p:spPr>
          <a:xfrm>
            <a:off x="1619672" y="404664"/>
            <a:ext cx="6408712" cy="1292662"/>
          </a:xfrm>
          <a:prstGeom prst="rect">
            <a:avLst/>
          </a:prstGeom>
        </p:spPr>
        <p:txBody>
          <a:bodyPr wrap="square">
            <a:spAutoFit/>
          </a:bodyPr>
          <a:lstStyle/>
          <a:p>
            <a:pPr algn="ctr"/>
            <a:r>
              <a:rPr lang="it-IT" sz="2000" u="none" dirty="0">
                <a:solidFill>
                  <a:srgbClr val="C00000"/>
                </a:solidFill>
                <a:latin typeface="Century Gothic" panose="020B0502020202020204" pitchFamily="34" charset="0"/>
              </a:rPr>
              <a:t>COSA FARE DOPO AVER SOSTENUTO IL TOLC</a:t>
            </a:r>
          </a:p>
          <a:p>
            <a:pPr algn="ctr"/>
            <a:endParaRPr lang="it-IT" sz="2000" u="none" dirty="0">
              <a:solidFill>
                <a:srgbClr val="C00000"/>
              </a:solidFill>
              <a:latin typeface="Century Gothic" panose="020B0502020202020204" pitchFamily="34" charset="0"/>
            </a:endParaRPr>
          </a:p>
          <a:p>
            <a:pPr algn="ctr"/>
            <a:r>
              <a:rPr lang="it-IT" sz="2000" b="1" u="none" dirty="0">
                <a:solidFill>
                  <a:srgbClr val="C00000"/>
                </a:solidFill>
                <a:latin typeface="Century Gothic" panose="020B0502020202020204" pitchFamily="34" charset="0"/>
                <a:ea typeface="Tahoma" panose="020B0604030504040204" pitchFamily="34" charset="0"/>
                <a:cs typeface="Tahoma" panose="020B0604030504040204" pitchFamily="34" charset="0"/>
              </a:rPr>
              <a:t>BANDI PER CORSI A NUMERO PROGRAMMATO</a:t>
            </a:r>
          </a:p>
          <a:p>
            <a:endParaRPr lang="it-IT" dirty="0"/>
          </a:p>
        </p:txBody>
      </p:sp>
      <p:sp>
        <p:nvSpPr>
          <p:cNvPr id="3" name="Rettangolo 2">
            <a:extLst>
              <a:ext uri="{FF2B5EF4-FFF2-40B4-BE49-F238E27FC236}">
                <a16:creationId xmlns:a16="http://schemas.microsoft.com/office/drawing/2014/main" id="{74062499-CCA1-4E47-BC1F-720F3BB723B0}"/>
              </a:ext>
            </a:extLst>
          </p:cNvPr>
          <p:cNvSpPr/>
          <p:nvPr/>
        </p:nvSpPr>
        <p:spPr>
          <a:xfrm>
            <a:off x="539552" y="1684037"/>
            <a:ext cx="8064896" cy="5078313"/>
          </a:xfrm>
          <a:prstGeom prst="rect">
            <a:avLst/>
          </a:prstGeom>
        </p:spPr>
        <p:txBody>
          <a:bodyPr wrap="square">
            <a:spAutoFit/>
          </a:bodyPr>
          <a:lstStyle/>
          <a:p>
            <a:pPr lvl="0" algn="just" fontAlgn="auto">
              <a:spcBef>
                <a:spcPts val="0"/>
              </a:spcBef>
              <a:spcAft>
                <a:spcPts val="0"/>
              </a:spcAft>
            </a:pPr>
            <a:r>
              <a:rPr lang="it-IT" altLang="it-IT" b="1" u="none" dirty="0">
                <a:solidFill>
                  <a:srgbClr val="BD2B0B"/>
                </a:solidFill>
                <a:latin typeface="Century Gothic" panose="020B0502020202020204" pitchFamily="34" charset="0"/>
                <a:ea typeface="Tahoma" panose="020B0604030504040204" pitchFamily="34" charset="0"/>
                <a:cs typeface="Tahoma" panose="020B0604030504040204" pitchFamily="34" charset="0"/>
              </a:rPr>
              <a:t>LEGGI il bando d’ammissione </a:t>
            </a:r>
            <a:r>
              <a:rPr lang="it-IT" altLang="it-IT" u="none" dirty="0">
                <a:solidFill>
                  <a:srgbClr val="000000"/>
                </a:solidFill>
                <a:latin typeface="Century Gothic" panose="020B0502020202020204" pitchFamily="34" charset="0"/>
                <a:ea typeface="Tahoma" panose="020B0604030504040204" pitchFamily="34" charset="0"/>
                <a:cs typeface="Tahoma" panose="020B0604030504040204" pitchFamily="34" charset="0"/>
              </a:rPr>
              <a:t>al corso di interesse che sarà pubblicato indicativamente a marzo 2024 nel sito del corso</a:t>
            </a:r>
            <a:r>
              <a:rPr lang="it-IT" altLang="it-IT" u="none" dirty="0">
                <a:solidFill>
                  <a:prstClr val="black"/>
                </a:solidFill>
                <a:latin typeface="Century Gothic" panose="020B0502020202020204" pitchFamily="34" charset="0"/>
              </a:rPr>
              <a:t>. </a:t>
            </a:r>
          </a:p>
          <a:p>
            <a:pPr lvl="0" algn="just" fontAlgn="auto">
              <a:spcBef>
                <a:spcPts val="0"/>
              </a:spcBef>
              <a:spcAft>
                <a:spcPts val="0"/>
              </a:spcAft>
            </a:pPr>
            <a:endParaRPr lang="it-IT" altLang="it-IT" u="none" dirty="0">
              <a:solidFill>
                <a:prstClr val="black"/>
              </a:solidFill>
              <a:latin typeface="Century Gothic" panose="020B0502020202020204" pitchFamily="34" charset="0"/>
            </a:endParaRPr>
          </a:p>
          <a:p>
            <a:pPr>
              <a:spcBef>
                <a:spcPts val="0"/>
              </a:spcBef>
            </a:pPr>
            <a:r>
              <a:rPr lang="it-IT" altLang="it-IT" b="1" u="none" dirty="0">
                <a:solidFill>
                  <a:srgbClr val="BD2B0B"/>
                </a:solidFill>
                <a:latin typeface="Century Gothic" panose="020B0502020202020204" pitchFamily="34" charset="0"/>
                <a:ea typeface="Tahoma" panose="020B0604030504040204" pitchFamily="34" charset="0"/>
                <a:cs typeface="Tahoma" panose="020B0604030504040204" pitchFamily="34" charset="0"/>
              </a:rPr>
              <a:t>REGISTRATI sull’applicativo Studenti Online</a:t>
            </a:r>
            <a:r>
              <a:rPr lang="it-IT" altLang="it-IT" b="1" u="none" dirty="0">
                <a:solidFill>
                  <a:srgbClr val="A50021"/>
                </a:solidFill>
                <a:latin typeface="Century Gothic" panose="020B0502020202020204" pitchFamily="34" charset="0"/>
                <a:ea typeface="Tahoma" panose="020B0604030504040204" pitchFamily="34" charset="0"/>
                <a:cs typeface="Tahoma" panose="020B0604030504040204" pitchFamily="34" charset="0"/>
              </a:rPr>
              <a:t>  </a:t>
            </a:r>
            <a:r>
              <a:rPr lang="it-IT" altLang="it-IT" b="1" u="none" dirty="0">
                <a:latin typeface="Century Gothic" panose="020B0502020202020204" pitchFamily="34" charset="0"/>
                <a:ea typeface="Tahoma" panose="020B0604030504040204" pitchFamily="34" charset="0"/>
                <a:cs typeface="Tahoma" panose="020B0604030504040204" pitchFamily="34" charset="0"/>
              </a:rPr>
              <a:t> </a:t>
            </a:r>
          </a:p>
          <a:p>
            <a:pPr>
              <a:spcBef>
                <a:spcPts val="0"/>
              </a:spcBef>
            </a:pPr>
            <a:r>
              <a:rPr lang="it-IT" u="none" dirty="0">
                <a:latin typeface="Century Gothic" panose="020B0502020202020204" pitchFamily="34" charset="0"/>
                <a:hlinkClick r:id="rId2"/>
              </a:rPr>
              <a:t>www.studenti.unibo.it</a:t>
            </a:r>
            <a:r>
              <a:rPr lang="it-IT" u="none" dirty="0">
                <a:latin typeface="Century Gothic" panose="020B0502020202020204" pitchFamily="34" charset="0"/>
              </a:rPr>
              <a:t> oppure accedi direttamente inserendo le  credenziali già in tuo possesso. Se possiedi un’identità digitale SPID utilizzala per accedere a </a:t>
            </a:r>
            <a:r>
              <a:rPr lang="it-IT" u="none" dirty="0">
                <a:latin typeface="Century Gothic" panose="020B0502020202020204" pitchFamily="34" charset="0"/>
                <a:hlinkClick r:id="rId2"/>
              </a:rPr>
              <a:t>www.studenti.unibo.it</a:t>
            </a:r>
            <a:endParaRPr lang="it-IT" altLang="it-IT" b="1" u="none" dirty="0">
              <a:latin typeface="Century Gothic" panose="020B0502020202020204" pitchFamily="34" charset="0"/>
              <a:ea typeface="Tahoma" panose="020B0604030504040204" pitchFamily="34" charset="0"/>
              <a:cs typeface="Tahoma" panose="020B0604030504040204" pitchFamily="34" charset="0"/>
            </a:endParaRPr>
          </a:p>
          <a:p>
            <a:pPr lvl="0" algn="just" fontAlgn="auto">
              <a:spcBef>
                <a:spcPts val="0"/>
              </a:spcBef>
              <a:spcAft>
                <a:spcPts val="0"/>
              </a:spcAft>
            </a:pPr>
            <a:endParaRPr lang="it-IT" altLang="it-IT" u="none" dirty="0">
              <a:solidFill>
                <a:prstClr val="black"/>
              </a:solidFill>
              <a:latin typeface="Century Gothic" panose="020B0502020202020204" pitchFamily="34" charset="0"/>
            </a:endParaRPr>
          </a:p>
          <a:p>
            <a:pPr lvl="0" algn="just"/>
            <a:r>
              <a:rPr lang="it-IT" altLang="it-IT" b="1" u="none" dirty="0">
                <a:solidFill>
                  <a:srgbClr val="BD2B0B"/>
                </a:solidFill>
                <a:latin typeface="Century Gothic" panose="020B0502020202020204" pitchFamily="34" charset="0"/>
                <a:ea typeface="Tahoma" panose="020B0604030504040204" pitchFamily="34" charset="0"/>
                <a:cs typeface="Tahoma" panose="020B0604030504040204" pitchFamily="34" charset="0"/>
              </a:rPr>
              <a:t>CANDIDATI a una selezione </a:t>
            </a:r>
            <a:r>
              <a:rPr lang="it-IT" altLang="it-IT" u="none" dirty="0">
                <a:solidFill>
                  <a:srgbClr val="000000"/>
                </a:solidFill>
                <a:latin typeface="Century Gothic" panose="020B0502020202020204" pitchFamily="34" charset="0"/>
                <a:ea typeface="Tahoma" panose="020B0604030504040204" pitchFamily="34" charset="0"/>
                <a:cs typeface="Tahoma" panose="020B0604030504040204" pitchFamily="34" charset="0"/>
              </a:rPr>
              <a:t>(modalità e scadenze</a:t>
            </a:r>
            <a:r>
              <a:rPr lang="it-IT" altLang="it-IT" b="1" u="none" dirty="0">
                <a:solidFill>
                  <a:srgbClr val="000000"/>
                </a:solidFill>
                <a:latin typeface="Century Gothic" panose="020B0502020202020204" pitchFamily="34" charset="0"/>
                <a:ea typeface="Tahoma" panose="020B0604030504040204" pitchFamily="34" charset="0"/>
                <a:cs typeface="Tahoma" panose="020B0604030504040204" pitchFamily="34" charset="0"/>
              </a:rPr>
              <a:t> </a:t>
            </a:r>
            <a:r>
              <a:rPr lang="it-IT" altLang="it-IT" u="none" dirty="0">
                <a:solidFill>
                  <a:srgbClr val="000000"/>
                </a:solidFill>
                <a:latin typeface="Century Gothic" panose="020B0502020202020204" pitchFamily="34" charset="0"/>
                <a:ea typeface="Tahoma" panose="020B0604030504040204" pitchFamily="34" charset="0"/>
                <a:cs typeface="Tahoma" panose="020B0604030504040204" pitchFamily="34" charset="0"/>
              </a:rPr>
              <a:t>indicate nel bando). RICORDA: </a:t>
            </a:r>
            <a:r>
              <a:rPr lang="it-IT" u="none" dirty="0">
                <a:latin typeface="Century Gothic" panose="020B0502020202020204" pitchFamily="34" charset="0"/>
              </a:rPr>
              <a:t>con l’iscrizione al sito del CISIA per sostenere il TOLC non si è direttamente iscritti alla selezione.</a:t>
            </a:r>
          </a:p>
          <a:p>
            <a:pPr lvl="0" algn="just"/>
            <a:endParaRPr lang="it-IT" u="none" dirty="0">
              <a:latin typeface="Century Gothic" panose="020B0502020202020204" pitchFamily="34" charset="0"/>
            </a:endParaRPr>
          </a:p>
          <a:p>
            <a:pPr algn="just"/>
            <a:r>
              <a:rPr lang="it-IT" b="1" u="none" dirty="0">
                <a:solidFill>
                  <a:srgbClr val="BD2B0B"/>
                </a:solidFill>
                <a:latin typeface="Century Gothic" panose="020B0502020202020204" pitchFamily="34" charset="0"/>
              </a:rPr>
              <a:t>EFFETTUA IL PAGAMENTO </a:t>
            </a:r>
            <a:r>
              <a:rPr lang="it-IT" u="none" dirty="0">
                <a:latin typeface="Century Gothic" panose="020B0502020202020204" pitchFamily="34" charset="0"/>
              </a:rPr>
              <a:t>del contributo “Prove di ammissione” di € 30,00 (salvo non sia stato già versato per una precedente selezione), secondo le modalità indicate su: </a:t>
            </a:r>
            <a:r>
              <a:rPr lang="it-IT" u="none" dirty="0">
                <a:latin typeface="Century Gothic" panose="020B0502020202020204" pitchFamily="34" charset="0"/>
                <a:hlinkClick r:id="rId2"/>
              </a:rPr>
              <a:t>www.studenti.unibo.it</a:t>
            </a:r>
            <a:r>
              <a:rPr lang="it-IT" u="none" dirty="0">
                <a:latin typeface="Century Gothic" panose="020B0502020202020204" pitchFamily="34" charset="0"/>
              </a:rPr>
              <a:t>.</a:t>
            </a:r>
          </a:p>
          <a:p>
            <a:pPr lvl="0" algn="just"/>
            <a:endParaRPr lang="it-IT" dirty="0">
              <a:latin typeface="Century Gothic" panose="020B0502020202020204" pitchFamily="34" charset="0"/>
            </a:endParaRPr>
          </a:p>
          <a:p>
            <a:pPr lvl="0" algn="just" fontAlgn="auto">
              <a:spcBef>
                <a:spcPts val="0"/>
              </a:spcBef>
              <a:spcAft>
                <a:spcPts val="0"/>
              </a:spcAft>
            </a:pPr>
            <a:endParaRPr lang="it-IT" altLang="it-IT" u="none" dirty="0">
              <a:solidFill>
                <a:prstClr val="black"/>
              </a:solidFill>
              <a:latin typeface="Calibri" panose="020F0502020204030204" pitchFamily="34" charset="0"/>
            </a:endParaRPr>
          </a:p>
          <a:p>
            <a:pPr lvl="0" algn="just" fontAlgn="auto">
              <a:spcBef>
                <a:spcPts val="0"/>
              </a:spcBef>
              <a:spcAft>
                <a:spcPts val="0"/>
              </a:spcAft>
            </a:pPr>
            <a:endParaRPr lang="it-IT" u="none"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056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F18C8-DDB5-468B-9A9B-7C99EE7D8031}"/>
              </a:ext>
            </a:extLst>
          </p:cNvPr>
          <p:cNvSpPr>
            <a:spLocks noGrp="1"/>
          </p:cNvSpPr>
          <p:nvPr>
            <p:ph type="title"/>
          </p:nvPr>
        </p:nvSpPr>
        <p:spPr/>
        <p:txBody>
          <a:bodyPr/>
          <a:lstStyle/>
          <a:p>
            <a:pPr lvl="0">
              <a:lnSpc>
                <a:spcPts val="2200"/>
              </a:lnSpc>
              <a:spcBef>
                <a:spcPct val="20000"/>
              </a:spcBef>
            </a:pPr>
            <a:br>
              <a:rPr lang="it-IT" altLang="it-IT" sz="4800" dirty="0">
                <a:solidFill>
                  <a:srgbClr val="BD2B0B"/>
                </a:solidFill>
                <a:ea typeface="Tahoma" panose="020B0604030504040204" pitchFamily="34" charset="0"/>
                <a:cs typeface="Tahoma" panose="020B0604030504040204" pitchFamily="34" charset="0"/>
              </a:rPr>
            </a:br>
            <a:br>
              <a:rPr lang="it-IT" altLang="it-IT" sz="4800" dirty="0">
                <a:solidFill>
                  <a:srgbClr val="BD2B0B"/>
                </a:solidFill>
                <a:ea typeface="Tahoma" panose="020B0604030504040204" pitchFamily="34" charset="0"/>
                <a:cs typeface="Tahoma" panose="020B0604030504040204" pitchFamily="34" charset="0"/>
              </a:rPr>
            </a:br>
            <a:r>
              <a:rPr lang="it-IT" altLang="it-IT" sz="3200" b="1" dirty="0">
                <a:solidFill>
                  <a:srgbClr val="BD2B0B"/>
                </a:solidFill>
                <a:latin typeface="Century Gothic" panose="020B0502020202020204" pitchFamily="34" charset="0"/>
                <a:ea typeface="Tahoma" panose="020B0604030504040204" pitchFamily="34" charset="0"/>
                <a:cs typeface="Tahoma" panose="020B0604030504040204" pitchFamily="34" charset="0"/>
              </a:rPr>
              <a:t>GRADUATORIE</a:t>
            </a:r>
            <a:br>
              <a:rPr lang="it-IT" altLang="it-IT" sz="2400" dirty="0">
                <a:solidFill>
                  <a:srgbClr val="BD2B0B"/>
                </a:solidFill>
                <a:ea typeface="Tahoma" panose="020B0604030504040204" pitchFamily="34" charset="0"/>
                <a:cs typeface="Tahoma" panose="020B0604030504040204" pitchFamily="34" charset="0"/>
              </a:rPr>
            </a:br>
            <a:endParaRPr lang="it-IT" dirty="0"/>
          </a:p>
        </p:txBody>
      </p:sp>
      <p:sp>
        <p:nvSpPr>
          <p:cNvPr id="3" name="Segnaposto contenuto 2">
            <a:extLst>
              <a:ext uri="{FF2B5EF4-FFF2-40B4-BE49-F238E27FC236}">
                <a16:creationId xmlns:a16="http://schemas.microsoft.com/office/drawing/2014/main" id="{A729E8A4-0AD2-4C76-9021-14A4590CE59B}"/>
              </a:ext>
            </a:extLst>
          </p:cNvPr>
          <p:cNvSpPr>
            <a:spLocks noGrp="1"/>
          </p:cNvSpPr>
          <p:nvPr>
            <p:ph idx="1"/>
          </p:nvPr>
        </p:nvSpPr>
        <p:spPr/>
        <p:txBody>
          <a:bodyPr/>
          <a:lstStyle/>
          <a:p>
            <a:pPr marL="0" lvl="0" indent="0" algn="just">
              <a:spcAft>
                <a:spcPts val="1800"/>
              </a:spcAft>
              <a:buNone/>
            </a:pPr>
            <a:r>
              <a:rPr lang="it-IT" altLang="it-IT" sz="2000" dirty="0">
                <a:solidFill>
                  <a:prstClr val="black"/>
                </a:solidFill>
                <a:latin typeface="Century Gothic" panose="020B0502020202020204" pitchFamily="34" charset="0"/>
                <a:ea typeface="Tahoma" panose="020B0604030504040204" pitchFamily="34" charset="0"/>
                <a:cs typeface="Tahoma" panose="020B0604030504040204" pitchFamily="34" charset="0"/>
              </a:rPr>
              <a:t>La </a:t>
            </a:r>
            <a:r>
              <a:rPr lang="it-IT" altLang="it-IT" sz="2000" b="1" dirty="0">
                <a:solidFill>
                  <a:srgbClr val="BD2B0B"/>
                </a:solidFill>
                <a:latin typeface="Century Gothic" panose="020B0502020202020204" pitchFamily="34" charset="0"/>
                <a:ea typeface="Tahoma" panose="020B0604030504040204" pitchFamily="34" charset="0"/>
                <a:cs typeface="Tahoma" panose="020B0604030504040204" pitchFamily="34" charset="0"/>
              </a:rPr>
              <a:t>graduatoria</a:t>
            </a:r>
            <a:r>
              <a:rPr lang="it-IT" altLang="it-IT" sz="2000" dirty="0">
                <a:solidFill>
                  <a:srgbClr val="BD2B0B"/>
                </a:solidFill>
                <a:latin typeface="Century Gothic" panose="020B0502020202020204" pitchFamily="34" charset="0"/>
                <a:ea typeface="Tahoma" panose="020B0604030504040204" pitchFamily="34" charset="0"/>
                <a:cs typeface="Tahoma" panose="020B0604030504040204" pitchFamily="34" charset="0"/>
              </a:rPr>
              <a:t> </a:t>
            </a:r>
            <a:r>
              <a:rPr lang="it-IT" altLang="it-IT" sz="2000" dirty="0">
                <a:solidFill>
                  <a:prstClr val="black"/>
                </a:solidFill>
                <a:latin typeface="Century Gothic" panose="020B0502020202020204" pitchFamily="34" charset="0"/>
                <a:ea typeface="Tahoma" panose="020B0604030504040204" pitchFamily="34" charset="0"/>
                <a:cs typeface="Tahoma" panose="020B0604030504040204" pitchFamily="34" charset="0"/>
              </a:rPr>
              <a:t>è formulata in base al </a:t>
            </a:r>
            <a:r>
              <a:rPr lang="it-IT" altLang="it-IT" sz="2000" b="1" dirty="0">
                <a:solidFill>
                  <a:srgbClr val="BD2B0B"/>
                </a:solidFill>
                <a:latin typeface="Century Gothic" panose="020B0502020202020204" pitchFamily="34" charset="0"/>
                <a:ea typeface="Tahoma" panose="020B0604030504040204" pitchFamily="34" charset="0"/>
                <a:cs typeface="Tahoma" panose="020B0604030504040204" pitchFamily="34" charset="0"/>
              </a:rPr>
              <a:t>punteggio TOLC pesato </a:t>
            </a:r>
            <a:r>
              <a:rPr lang="it-IT" altLang="it-IT" sz="2000" dirty="0">
                <a:solidFill>
                  <a:prstClr val="black"/>
                </a:solidFill>
                <a:latin typeface="Century Gothic" panose="020B0502020202020204" pitchFamily="34" charset="0"/>
                <a:ea typeface="Tahoma" panose="020B0604030504040204" pitchFamily="34" charset="0"/>
                <a:cs typeface="Tahoma" panose="020B0604030504040204" pitchFamily="34" charset="0"/>
              </a:rPr>
              <a:t>secondo i criteri previsti dal singolo bando; </a:t>
            </a:r>
            <a:r>
              <a:rPr lang="it-IT" sz="2000" dirty="0">
                <a:solidFill>
                  <a:prstClr val="black"/>
                </a:solidFill>
                <a:latin typeface="Century Gothic" panose="020B0502020202020204" pitchFamily="34" charset="0"/>
              </a:rPr>
              <a:t>ogni corso può stabilire pesi diversi per le diverse sezioni del test.</a:t>
            </a:r>
          </a:p>
          <a:p>
            <a:pPr marL="0" lvl="0" indent="0" algn="just">
              <a:spcAft>
                <a:spcPts val="1800"/>
              </a:spcAft>
              <a:buNone/>
            </a:pPr>
            <a:endParaRPr lang="it-IT" sz="2000" dirty="0">
              <a:solidFill>
                <a:prstClr val="black"/>
              </a:solidFill>
              <a:latin typeface="Century Gothic" panose="020B0502020202020204" pitchFamily="34" charset="0"/>
            </a:endParaRPr>
          </a:p>
          <a:p>
            <a:pPr marL="0" lvl="0" indent="0" algn="just">
              <a:spcAft>
                <a:spcPts val="1800"/>
              </a:spcAft>
              <a:buNone/>
            </a:pPr>
            <a:endParaRPr lang="it-IT" sz="2000" dirty="0">
              <a:solidFill>
                <a:prstClr val="black"/>
              </a:solidFill>
              <a:latin typeface="Century Gothic" panose="020B0502020202020204" pitchFamily="34" charset="0"/>
            </a:endParaRPr>
          </a:p>
          <a:p>
            <a:pPr marL="0" lvl="0" indent="0" algn="just">
              <a:spcBef>
                <a:spcPts val="0"/>
              </a:spcBef>
              <a:buNone/>
            </a:pPr>
            <a:endParaRPr lang="it-IT" sz="1800" b="1" dirty="0">
              <a:solidFill>
                <a:srgbClr val="C00000"/>
              </a:solidFill>
              <a:latin typeface="Century Gothic" panose="020B0502020202020204" pitchFamily="34" charset="0"/>
              <a:ea typeface="Tahoma" panose="020B0604030504040204" pitchFamily="34" charset="0"/>
              <a:cs typeface="Tahoma" panose="020B0604030504040204" pitchFamily="34" charset="0"/>
            </a:endParaRPr>
          </a:p>
          <a:p>
            <a:pPr marL="0" lvl="0" indent="0" algn="just">
              <a:spcBef>
                <a:spcPts val="0"/>
              </a:spcBef>
              <a:buNone/>
            </a:pPr>
            <a:r>
              <a:rPr lang="it-IT" sz="1800" b="1" dirty="0">
                <a:solidFill>
                  <a:srgbClr val="C00000"/>
                </a:solidFill>
                <a:latin typeface="Century Gothic" panose="020B0502020202020204" pitchFamily="34" charset="0"/>
                <a:ea typeface="Tahoma" panose="020B0604030504040204" pitchFamily="34" charset="0"/>
                <a:cs typeface="Tahoma" panose="020B0604030504040204" pitchFamily="34" charset="0"/>
              </a:rPr>
              <a:t>RICORDA</a:t>
            </a:r>
          </a:p>
          <a:p>
            <a:pPr marL="0" lvl="0" indent="0" algn="just">
              <a:spcBef>
                <a:spcPts val="0"/>
              </a:spcBef>
              <a:buNone/>
            </a:pPr>
            <a:r>
              <a:rPr lang="it-IT" sz="1800" dirty="0">
                <a:solidFill>
                  <a:prstClr val="black"/>
                </a:solidFill>
                <a:latin typeface="Century Gothic" panose="020B0502020202020204" pitchFamily="34" charset="0"/>
              </a:rPr>
              <a:t>se risulti vincitore, per occupare il posto, devi immatricolarti pagando la rata regionale nei termini previsti (segui le indicazioni riportate nel bando).</a:t>
            </a:r>
          </a:p>
          <a:p>
            <a:pPr marL="0" lvl="0" indent="0" algn="just">
              <a:spcBef>
                <a:spcPts val="0"/>
              </a:spcBef>
              <a:buNone/>
            </a:pPr>
            <a:r>
              <a:rPr lang="it-IT" sz="1800" b="1" dirty="0">
                <a:solidFill>
                  <a:srgbClr val="C00000"/>
                </a:solidFill>
                <a:latin typeface="Century Gothic" panose="020B0502020202020204" pitchFamily="34" charset="0"/>
              </a:rPr>
              <a:t>La sola compilazione della domanda di immatricolazione senza il pagamento nei termini previsti comporta l’esclusione dalla procedura. </a:t>
            </a:r>
          </a:p>
          <a:p>
            <a:pPr marL="0" lvl="0" indent="0" algn="just">
              <a:spcAft>
                <a:spcPts val="1800"/>
              </a:spcAft>
              <a:buNone/>
            </a:pPr>
            <a:endParaRPr lang="it-IT" sz="2000" dirty="0">
              <a:solidFill>
                <a:prstClr val="black"/>
              </a:solidFill>
              <a:latin typeface="Century Gothic" panose="020B0502020202020204" pitchFamily="34" charset="0"/>
            </a:endParaRPr>
          </a:p>
          <a:p>
            <a:pPr marL="0" indent="0">
              <a:buNone/>
            </a:pPr>
            <a:endParaRPr lang="it-IT" dirty="0"/>
          </a:p>
        </p:txBody>
      </p:sp>
      <p:pic>
        <p:nvPicPr>
          <p:cNvPr id="4" name="Immagine 3">
            <a:extLst>
              <a:ext uri="{FF2B5EF4-FFF2-40B4-BE49-F238E27FC236}">
                <a16:creationId xmlns:a16="http://schemas.microsoft.com/office/drawing/2014/main" id="{38EADE6E-335A-4D2D-BEB2-96E8E23781BF}"/>
              </a:ext>
            </a:extLst>
          </p:cNvPr>
          <p:cNvPicPr>
            <a:picLocks noChangeAspect="1"/>
          </p:cNvPicPr>
          <p:nvPr/>
        </p:nvPicPr>
        <p:blipFill>
          <a:blip r:embed="rId2"/>
          <a:stretch>
            <a:fillRect/>
          </a:stretch>
        </p:blipFill>
        <p:spPr>
          <a:xfrm>
            <a:off x="1825514" y="2587679"/>
            <a:ext cx="5492972" cy="1682642"/>
          </a:xfrm>
          <a:prstGeom prst="rect">
            <a:avLst/>
          </a:prstGeom>
        </p:spPr>
      </p:pic>
    </p:spTree>
    <p:extLst>
      <p:ext uri="{BB962C8B-B14F-4D97-AF65-F5344CB8AC3E}">
        <p14:creationId xmlns:p14="http://schemas.microsoft.com/office/powerpoint/2010/main" val="4786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F5F90-4FF4-48C5-91FD-7AA2201D84B4}"/>
              </a:ext>
            </a:extLst>
          </p:cNvPr>
          <p:cNvSpPr>
            <a:spLocks noGrp="1"/>
          </p:cNvSpPr>
          <p:nvPr>
            <p:ph type="title"/>
          </p:nvPr>
        </p:nvSpPr>
        <p:spPr>
          <a:xfrm>
            <a:off x="457200" y="274638"/>
            <a:ext cx="8229600" cy="1282154"/>
          </a:xfrm>
        </p:spPr>
        <p:txBody>
          <a:bodyPr/>
          <a:lstStyle/>
          <a:p>
            <a:br>
              <a:rPr kumimoji="0" lang="it-IT" altLang="it-IT" sz="4800" b="0" i="0" u="none" strike="noStrike" kern="1200" cap="none" spc="0" normalizeH="0" baseline="0" noProof="0" dirty="0">
                <a:ln>
                  <a:noFill/>
                </a:ln>
                <a:solidFill>
                  <a:srgbClr val="BD2B0B"/>
                </a:solidFill>
                <a:effectLst/>
                <a:uLnTx/>
                <a:uFillTx/>
                <a:latin typeface="Calibri"/>
                <a:ea typeface="Tahoma" panose="020B0604030504040204" pitchFamily="34" charset="0"/>
                <a:cs typeface="Tahoma" panose="020B0604030504040204" pitchFamily="34" charset="0"/>
              </a:rPr>
            </a:br>
            <a:r>
              <a:rPr kumimoji="0" lang="it-IT" altLang="it-IT" sz="3200" b="1" i="0" u="none" strike="noStrike" kern="1200" cap="none" spc="0" normalizeH="0" baseline="0" noProof="0" dirty="0">
                <a:ln>
                  <a:noFill/>
                </a:ln>
                <a:solidFill>
                  <a:srgbClr val="BD2B0B"/>
                </a:solidFill>
                <a:effectLst/>
                <a:uLnTx/>
                <a:uFillTx/>
                <a:latin typeface="Century Gothic" panose="020B0502020202020204" pitchFamily="34" charset="0"/>
                <a:ea typeface="Tahoma" panose="020B0604030504040204" pitchFamily="34" charset="0"/>
                <a:cs typeface="Tahoma" panose="020B0604030504040204" pitchFamily="34" charset="0"/>
              </a:rPr>
              <a:t>RECUPERO</a:t>
            </a:r>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E136E0BF-F44D-4242-8818-D78C5C82352B}"/>
              </a:ext>
            </a:extLst>
          </p:cNvPr>
          <p:cNvSpPr>
            <a:spLocks noGrp="1"/>
          </p:cNvSpPr>
          <p:nvPr>
            <p:ph idx="1"/>
          </p:nvPr>
        </p:nvSpPr>
        <p:spPr/>
        <p:txBody>
          <a:bodyPr/>
          <a:lstStyle/>
          <a:p>
            <a:endParaRPr lang="it-IT" sz="2000" dirty="0">
              <a:latin typeface="Century Gothic" panose="020B0502020202020204" pitchFamily="34" charset="0"/>
            </a:endParaRPr>
          </a:p>
          <a:p>
            <a:r>
              <a:rPr lang="it-IT" sz="2000" dirty="0">
                <a:latin typeface="Century Gothic" panose="020B0502020202020204" pitchFamily="34" charset="0"/>
              </a:rPr>
              <a:t>Se risulti non vincitore ma idoneo, controlla nel bando le modalità per dichiarare interesse al recupero</a:t>
            </a:r>
          </a:p>
          <a:p>
            <a:r>
              <a:rPr lang="it-IT" sz="2000" dirty="0">
                <a:latin typeface="Century Gothic" panose="020B0502020202020204" pitchFamily="34" charset="0"/>
              </a:rPr>
              <a:t>Se neppure in questo caso riesci ad entrare, puoi iscriverti alla seconda selezione con il medesimo Tolc oppure con un nuovo Tolc (attenzione, di norma partecipi alla selezione con il punteggio dell’ultimo Tolc eseguito)</a:t>
            </a:r>
          </a:p>
          <a:p>
            <a:r>
              <a:rPr lang="it-IT" sz="2000" dirty="0">
                <a:latin typeface="Century Gothic" panose="020B0502020202020204" pitchFamily="34" charset="0"/>
              </a:rPr>
              <a:t>Da settembre in poi si può presentare la possibilità di una selezione straordinaria</a:t>
            </a:r>
          </a:p>
          <a:p>
            <a:endParaRPr lang="it-IT" dirty="0"/>
          </a:p>
        </p:txBody>
      </p:sp>
    </p:spTree>
    <p:extLst>
      <p:ext uri="{BB962C8B-B14F-4D97-AF65-F5344CB8AC3E}">
        <p14:creationId xmlns:p14="http://schemas.microsoft.com/office/powerpoint/2010/main" val="152342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B9129C-8832-4821-8BA3-EF5554B6D761}"/>
              </a:ext>
            </a:extLst>
          </p:cNvPr>
          <p:cNvSpPr>
            <a:spLocks noGrp="1"/>
          </p:cNvSpPr>
          <p:nvPr>
            <p:ph type="title"/>
          </p:nvPr>
        </p:nvSpPr>
        <p:spPr/>
        <p:txBody>
          <a:bodyPr/>
          <a:lstStyle/>
          <a:p>
            <a:r>
              <a:rPr lang="it-IT" sz="2000" b="1" dirty="0">
                <a:solidFill>
                  <a:srgbClr val="CC0000"/>
                </a:solidFill>
                <a:latin typeface="Century Gothic" panose="020B0502020202020204" pitchFamily="34" charset="0"/>
              </a:rPr>
              <a:t>COSA FARE DOPO AVER SOSTENUTO IL TOLC</a:t>
            </a:r>
            <a:br>
              <a:rPr lang="it-IT" sz="2000" dirty="0">
                <a:latin typeface="Century Gothic" panose="020B0502020202020204" pitchFamily="34" charset="0"/>
              </a:rPr>
            </a:br>
            <a:br>
              <a:rPr lang="it-IT" sz="2000" dirty="0">
                <a:latin typeface="Century Gothic" panose="020B0502020202020204" pitchFamily="34" charset="0"/>
              </a:rPr>
            </a:br>
            <a:r>
              <a:rPr lang="it-IT" sz="2000" b="1" dirty="0">
                <a:solidFill>
                  <a:srgbClr val="BD2B0B"/>
                </a:solidFill>
                <a:latin typeface="Century Gothic" panose="020B0502020202020204" pitchFamily="34" charset="0"/>
                <a:ea typeface="Tahoma" panose="020B0604030504040204" pitchFamily="34" charset="0"/>
                <a:cs typeface="Tahoma" panose="020B0604030504040204" pitchFamily="34" charset="0"/>
              </a:rPr>
              <a:t>CORSI A  LIBERO ACCESSO</a:t>
            </a:r>
            <a:br>
              <a:rPr lang="it-IT" sz="2800" b="1" dirty="0">
                <a:solidFill>
                  <a:srgbClr val="BD2B0B"/>
                </a:solidFill>
                <a:latin typeface="Century Gothic" panose="020B0502020202020204" pitchFamily="34" charset="0"/>
                <a:ea typeface="Tahoma" panose="020B0604030504040204" pitchFamily="34" charset="0"/>
                <a:cs typeface="Tahoma" panose="020B0604030504040204" pitchFamily="34" charset="0"/>
              </a:rPr>
            </a:br>
            <a:endParaRPr lang="it-IT" sz="2800" dirty="0"/>
          </a:p>
        </p:txBody>
      </p:sp>
      <p:sp>
        <p:nvSpPr>
          <p:cNvPr id="4" name="Segnaposto contenuto 3">
            <a:extLst>
              <a:ext uri="{FF2B5EF4-FFF2-40B4-BE49-F238E27FC236}">
                <a16:creationId xmlns:a16="http://schemas.microsoft.com/office/drawing/2014/main" id="{1534F290-17FD-4678-9BFB-8C36C254E3BC}"/>
              </a:ext>
            </a:extLst>
          </p:cNvPr>
          <p:cNvSpPr>
            <a:spLocks noGrp="1"/>
          </p:cNvSpPr>
          <p:nvPr>
            <p:ph idx="1"/>
          </p:nvPr>
        </p:nvSpPr>
        <p:spPr>
          <a:xfrm>
            <a:off x="457200" y="1600200"/>
            <a:ext cx="8229600" cy="5074210"/>
          </a:xfrm>
          <a:prstGeom prst="rect">
            <a:avLst/>
          </a:prstGeom>
        </p:spPr>
        <p:txBody>
          <a:bodyPr wrap="square">
            <a:spAutoFit/>
          </a:bodyPr>
          <a:lstStyle/>
          <a:p>
            <a:pPr marL="0" indent="0" algn="just">
              <a:spcBef>
                <a:spcPts val="0"/>
              </a:spcBef>
              <a:buNone/>
            </a:pPr>
            <a:r>
              <a:rPr lang="it-IT" altLang="it-IT" sz="1800" b="1" dirty="0">
                <a:solidFill>
                  <a:srgbClr val="BD2B0B"/>
                </a:solidFill>
                <a:latin typeface="Century Gothic" panose="020B0502020202020204" pitchFamily="34" charset="0"/>
                <a:ea typeface="Tahoma" panose="020B0604030504040204" pitchFamily="34" charset="0"/>
                <a:cs typeface="Tahoma" panose="020B0604030504040204" pitchFamily="34" charset="0"/>
              </a:rPr>
              <a:t>LEGGI le regole di ammissione </a:t>
            </a:r>
            <a:r>
              <a:rPr lang="it-IT" altLang="it-IT" sz="1800" dirty="0">
                <a:solidFill>
                  <a:srgbClr val="000000"/>
                </a:solidFill>
                <a:latin typeface="Century Gothic" panose="020B0502020202020204" pitchFamily="34" charset="0"/>
                <a:ea typeface="Tahoma" panose="020B0604030504040204" pitchFamily="34" charset="0"/>
                <a:cs typeface="Tahoma" panose="020B0604030504040204" pitchFamily="34" charset="0"/>
              </a:rPr>
              <a:t>al corso di interesse pubblicato nel sito del corso</a:t>
            </a:r>
            <a:r>
              <a:rPr lang="it-IT" altLang="it-IT" sz="1800" dirty="0">
                <a:latin typeface="Century Gothic" panose="020B0502020202020204" pitchFamily="34" charset="0"/>
              </a:rPr>
              <a:t>.</a:t>
            </a:r>
          </a:p>
          <a:p>
            <a:pPr marL="0" indent="0" algn="just">
              <a:spcBef>
                <a:spcPts val="0"/>
              </a:spcBef>
              <a:buNone/>
            </a:pPr>
            <a:endParaRPr lang="it-IT" altLang="it-IT" sz="1800" dirty="0">
              <a:latin typeface="Century Gothic" panose="020B0502020202020204" pitchFamily="34" charset="0"/>
            </a:endParaRPr>
          </a:p>
          <a:p>
            <a:pPr marL="0" indent="0">
              <a:spcBef>
                <a:spcPts val="0"/>
              </a:spcBef>
              <a:buNone/>
            </a:pPr>
            <a:r>
              <a:rPr lang="it-IT" altLang="it-IT" sz="1800" b="1" dirty="0">
                <a:solidFill>
                  <a:srgbClr val="BD2B0B"/>
                </a:solidFill>
                <a:latin typeface="Century Gothic" panose="020B0502020202020204" pitchFamily="34" charset="0"/>
                <a:ea typeface="Tahoma" panose="020B0604030504040204" pitchFamily="34" charset="0"/>
                <a:cs typeface="Tahoma" panose="020B0604030504040204" pitchFamily="34" charset="0"/>
              </a:rPr>
              <a:t>REGISTRATI sull’applicativo Studenti Online</a:t>
            </a:r>
            <a:r>
              <a:rPr lang="it-IT" altLang="it-IT" sz="1800" b="1" dirty="0">
                <a:solidFill>
                  <a:srgbClr val="A50021"/>
                </a:solidFill>
                <a:latin typeface="Century Gothic" panose="020B0502020202020204" pitchFamily="34" charset="0"/>
                <a:ea typeface="Tahoma" panose="020B0604030504040204" pitchFamily="34" charset="0"/>
                <a:cs typeface="Tahoma" panose="020B0604030504040204" pitchFamily="34" charset="0"/>
              </a:rPr>
              <a:t> </a:t>
            </a:r>
            <a:r>
              <a:rPr lang="it-IT" altLang="it-IT" sz="1800" dirty="0">
                <a:solidFill>
                  <a:srgbClr val="A50021"/>
                </a:solidFill>
                <a:latin typeface="Century Gothic" panose="020B0502020202020204" pitchFamily="34" charset="0"/>
                <a:ea typeface="Tahoma" panose="020B0604030504040204" pitchFamily="34" charset="0"/>
                <a:cs typeface="Tahoma" panose="020B0604030504040204" pitchFamily="34" charset="0"/>
                <a:hlinkClick r:id="rId2"/>
              </a:rPr>
              <a:t>www.studenti.unibo.it</a:t>
            </a:r>
            <a:r>
              <a:rPr lang="it-IT" altLang="it-IT" sz="1800" dirty="0">
                <a:solidFill>
                  <a:srgbClr val="A50021"/>
                </a:solidFill>
                <a:latin typeface="Century Gothic" panose="020B0502020202020204" pitchFamily="34" charset="0"/>
                <a:ea typeface="Tahoma" panose="020B0604030504040204" pitchFamily="34" charset="0"/>
                <a:cs typeface="Tahoma" panose="020B0604030504040204" pitchFamily="34" charset="0"/>
              </a:rPr>
              <a:t> </a:t>
            </a:r>
            <a:r>
              <a:rPr lang="it-IT" sz="1800" dirty="0">
                <a:latin typeface="Century Gothic" panose="020B0502020202020204" pitchFamily="34" charset="0"/>
              </a:rPr>
              <a:t>oppure accedi direttamente inserendo le  credenziali già in tuo possesso</a:t>
            </a:r>
          </a:p>
          <a:p>
            <a:pPr marL="0" indent="0">
              <a:spcBef>
                <a:spcPts val="0"/>
              </a:spcBef>
              <a:buNone/>
            </a:pPr>
            <a:r>
              <a:rPr lang="it-IT" sz="1800" b="1" dirty="0">
                <a:solidFill>
                  <a:srgbClr val="C00000"/>
                </a:solidFill>
                <a:latin typeface="Century Gothic" panose="020B0502020202020204" pitchFamily="34" charset="0"/>
                <a:ea typeface="Tahoma" panose="020B0604030504040204" pitchFamily="34" charset="0"/>
                <a:cs typeface="Tahoma" panose="020B0604030504040204" pitchFamily="34" charset="0"/>
              </a:rPr>
              <a:t>IMMATRICOLATI</a:t>
            </a:r>
            <a:r>
              <a:rPr lang="it-IT" sz="1800" dirty="0">
                <a:latin typeface="Century Gothic" panose="020B0502020202020204" pitchFamily="34" charset="0"/>
              </a:rPr>
              <a:t> al corso utilizzando</a:t>
            </a:r>
            <a:r>
              <a:rPr lang="it-IT" dirty="0">
                <a:latin typeface="Century Gothic" panose="020B0502020202020204" pitchFamily="34" charset="0"/>
              </a:rPr>
              <a:t> </a:t>
            </a:r>
            <a:r>
              <a:rPr lang="it-IT" sz="1800" dirty="0">
                <a:latin typeface="Century Gothic" panose="020B0502020202020204" pitchFamily="34" charset="0"/>
              </a:rPr>
              <a:t>l’applicativo Studenti Online</a:t>
            </a:r>
          </a:p>
          <a:p>
            <a:pPr marL="0" indent="0" algn="ctr">
              <a:lnSpc>
                <a:spcPts val="2500"/>
              </a:lnSpc>
              <a:buNone/>
            </a:pPr>
            <a:r>
              <a:rPr lang="it-IT" sz="1800" b="1" dirty="0">
                <a:solidFill>
                  <a:srgbClr val="C00000"/>
                </a:solidFill>
                <a:latin typeface="Century Gothic" panose="020B0502020202020204" pitchFamily="34" charset="0"/>
              </a:rPr>
              <a:t>RICORDA</a:t>
            </a:r>
          </a:p>
          <a:p>
            <a:pPr marL="0" indent="0" algn="just">
              <a:lnSpc>
                <a:spcPts val="2500"/>
              </a:lnSpc>
              <a:buNone/>
            </a:pPr>
            <a:r>
              <a:rPr lang="it-IT" sz="1800" dirty="0">
                <a:solidFill>
                  <a:srgbClr val="000000"/>
                </a:solidFill>
                <a:latin typeface="Century Gothic" panose="020B0502020202020204" pitchFamily="34" charset="0"/>
              </a:rPr>
              <a:t>Per i corsi di Laurea a “libero accesso” che prevedono il TOLC come prova di verifica delle conoscenze </a:t>
            </a:r>
            <a:r>
              <a:rPr lang="it-IT" sz="1800" b="1" dirty="0">
                <a:solidFill>
                  <a:srgbClr val="C50000"/>
                </a:solidFill>
                <a:latin typeface="Century Gothic" panose="020B0502020202020204" pitchFamily="34" charset="0"/>
              </a:rPr>
              <a:t>non</a:t>
            </a:r>
            <a:r>
              <a:rPr lang="it-IT" sz="1800" dirty="0">
                <a:solidFill>
                  <a:srgbClr val="000000"/>
                </a:solidFill>
                <a:latin typeface="Century Gothic" panose="020B0502020202020204" pitchFamily="34" charset="0"/>
              </a:rPr>
              <a:t> è prevista una </a:t>
            </a:r>
            <a:r>
              <a:rPr lang="it-IT" sz="1800" dirty="0">
                <a:latin typeface="Century Gothic" panose="020B0502020202020204" pitchFamily="34" charset="0"/>
              </a:rPr>
              <a:t>graduatoria</a:t>
            </a:r>
            <a:r>
              <a:rPr lang="it-IT" sz="1800" dirty="0">
                <a:solidFill>
                  <a:srgbClr val="000000"/>
                </a:solidFill>
                <a:latin typeface="Century Gothic" panose="020B0502020202020204" pitchFamily="34" charset="0"/>
              </a:rPr>
              <a:t>, ma </a:t>
            </a:r>
            <a:r>
              <a:rPr lang="it-IT" sz="1800" b="1" dirty="0">
                <a:solidFill>
                  <a:srgbClr val="C50000"/>
                </a:solidFill>
                <a:latin typeface="Century Gothic" panose="020B0502020202020204" pitchFamily="34" charset="0"/>
              </a:rPr>
              <a:t>è obbligatorio sostenere il TOLC per potersi IMMATRICOLARE.</a:t>
            </a:r>
          </a:p>
          <a:p>
            <a:pPr marL="0" indent="0" algn="just">
              <a:lnSpc>
                <a:spcPts val="2400"/>
              </a:lnSpc>
              <a:buNone/>
            </a:pPr>
            <a:r>
              <a:rPr lang="it-IT" sz="1800" dirty="0">
                <a:solidFill>
                  <a:srgbClr val="000000"/>
                </a:solidFill>
                <a:latin typeface="Century Gothic" panose="020B0502020202020204" pitchFamily="34" charset="0"/>
              </a:rPr>
              <a:t>Se ottieni un punteggio TOLC inferiore alle soglie stabilite ti sarà attribuito</a:t>
            </a:r>
          </a:p>
          <a:p>
            <a:pPr marL="0" indent="0" algn="just">
              <a:lnSpc>
                <a:spcPts val="2400"/>
              </a:lnSpc>
              <a:buNone/>
            </a:pPr>
            <a:r>
              <a:rPr lang="it-IT" sz="1800" dirty="0">
                <a:solidFill>
                  <a:srgbClr val="000000"/>
                </a:solidFill>
                <a:latin typeface="Century Gothic" panose="020B0502020202020204" pitchFamily="34" charset="0"/>
              </a:rPr>
              <a:t>un Obbligo Formativo Aggiuntivo (OFA).</a:t>
            </a:r>
            <a:endParaRPr lang="it-IT" sz="1800" dirty="0">
              <a:latin typeface="Century Gothic" panose="020B0502020202020204" pitchFamily="34" charset="0"/>
            </a:endParaRPr>
          </a:p>
          <a:p>
            <a:pPr marL="0" indent="0">
              <a:spcBef>
                <a:spcPts val="0"/>
              </a:spcBef>
              <a:buNone/>
            </a:pPr>
            <a:endParaRPr lang="it-IT" altLang="it-IT" b="1" dirty="0">
              <a:latin typeface="Century Gothic" panose="020B0502020202020204" pitchFamily="34" charset="0"/>
              <a:ea typeface="Tahoma" panose="020B0604030504040204" pitchFamily="34" charset="0"/>
              <a:cs typeface="Tahoma" panose="020B0604030504040204" pitchFamily="34" charset="0"/>
            </a:endParaRPr>
          </a:p>
          <a:p>
            <a:pPr marL="0" indent="0" algn="just">
              <a:spcBef>
                <a:spcPts val="0"/>
              </a:spcBef>
              <a:buNone/>
            </a:pPr>
            <a:r>
              <a:rPr lang="it-IT" altLang="it-IT" dirty="0">
                <a:latin typeface="Century Gothic" panose="020B0502020202020204" pitchFamily="34" charset="0"/>
              </a:rPr>
              <a:t> </a:t>
            </a:r>
            <a:endParaRPr lang="it-IT" dirty="0">
              <a:latin typeface="Century Gothic" panose="020B0502020202020204" pitchFamily="34" charset="0"/>
            </a:endParaRPr>
          </a:p>
        </p:txBody>
      </p:sp>
    </p:spTree>
    <p:extLst>
      <p:ext uri="{BB962C8B-B14F-4D97-AF65-F5344CB8AC3E}">
        <p14:creationId xmlns:p14="http://schemas.microsoft.com/office/powerpoint/2010/main" val="37703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4">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1"/>
          <p:cNvSpPr>
            <a:spLocks noChangeArrowheads="1"/>
          </p:cNvSpPr>
          <p:nvPr/>
        </p:nvSpPr>
        <p:spPr bwMode="auto">
          <a:xfrm>
            <a:off x="1187450" y="476250"/>
            <a:ext cx="6408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altLang="it-IT" sz="2800" b="1" u="none" dirty="0">
                <a:solidFill>
                  <a:srgbClr val="BD2B0B"/>
                </a:solidFill>
                <a:latin typeface="Century Gothic" panose="020B0502020202020204" pitchFamily="34" charset="0"/>
                <a:ea typeface="Tahoma" panose="020B0604030504040204" pitchFamily="34" charset="0"/>
                <a:cs typeface="Tahoma" panose="020B0604030504040204" pitchFamily="34" charset="0"/>
              </a:rPr>
              <a:t>TOLC</a:t>
            </a:r>
            <a:r>
              <a:rPr kumimoji="0" lang="it-IT" altLang="it-IT" sz="2800" b="1" i="0" u="none" strike="noStrike" kern="1200" cap="none" spc="0" normalizeH="0" baseline="0" noProof="0" dirty="0">
                <a:ln>
                  <a:noFill/>
                </a:ln>
                <a:solidFill>
                  <a:srgbClr val="C00000"/>
                </a:solidFill>
                <a:effectLst/>
                <a:uLnTx/>
                <a:uFillTx/>
                <a:latin typeface="Calibri"/>
                <a:ea typeface="+mn-ea"/>
                <a:cs typeface="+mn-cs"/>
              </a:rPr>
              <a:t> </a:t>
            </a:r>
            <a:r>
              <a:rPr lang="it-IT" altLang="it-IT" sz="2800" b="1" u="none" dirty="0">
                <a:solidFill>
                  <a:srgbClr val="C00000"/>
                </a:solidFill>
                <a:latin typeface="Calibri"/>
              </a:rPr>
              <a:t> per </a:t>
            </a:r>
            <a:r>
              <a:rPr lang="it-IT" sz="2800" b="1" u="none" dirty="0">
                <a:solidFill>
                  <a:srgbClr val="BD2B0B"/>
                </a:solidFill>
                <a:latin typeface="Century Gothic" panose="020B0502020202020204" pitchFamily="34" charset="0"/>
                <a:ea typeface="Tahoma" panose="020B0604030504040204" pitchFamily="34" charset="0"/>
                <a:cs typeface="Tahoma" panose="020B0604030504040204" pitchFamily="34" charset="0"/>
              </a:rPr>
              <a:t>CORSI A  LIBERO ACCESSO</a:t>
            </a:r>
            <a:r>
              <a:rPr kumimoji="0" lang="it-IT" altLang="it-IT" sz="2800" b="1" i="0" u="none" strike="noStrike" kern="1200" cap="none" spc="0" normalizeH="0" baseline="0" noProof="0" dirty="0">
                <a:ln>
                  <a:noFill/>
                </a:ln>
                <a:solidFill>
                  <a:srgbClr val="C00000"/>
                </a:solidFill>
                <a:effectLst/>
                <a:uLnTx/>
                <a:uFillTx/>
                <a:latin typeface="Calibri"/>
                <a:ea typeface="+mn-ea"/>
                <a:cs typeface="+mn-cs"/>
              </a:rPr>
              <a:t>  </a:t>
            </a:r>
          </a:p>
        </p:txBody>
      </p:sp>
      <p:graphicFrame>
        <p:nvGraphicFramePr>
          <p:cNvPr id="7" name="Diagramma 6">
            <a:extLst>
              <a:ext uri="{FF2B5EF4-FFF2-40B4-BE49-F238E27FC236}">
                <a16:creationId xmlns:a16="http://schemas.microsoft.com/office/drawing/2014/main" id="{DFEF79D7-6229-4D12-87A5-73ADEDCEB3A0}"/>
              </a:ext>
            </a:extLst>
          </p:cNvPr>
          <p:cNvGraphicFramePr/>
          <p:nvPr>
            <p:extLst>
              <p:ext uri="{D42A27DB-BD31-4B8C-83A1-F6EECF244321}">
                <p14:modId xmlns:p14="http://schemas.microsoft.com/office/powerpoint/2010/main" val="1821636849"/>
              </p:ext>
            </p:extLst>
          </p:nvPr>
        </p:nvGraphicFramePr>
        <p:xfrm>
          <a:off x="755576" y="2276872"/>
          <a:ext cx="8171254" cy="260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ma 26">
            <a:extLst>
              <a:ext uri="{FF2B5EF4-FFF2-40B4-BE49-F238E27FC236}">
                <a16:creationId xmlns:a16="http://schemas.microsoft.com/office/drawing/2014/main" id="{E4DAC73C-E130-4A80-92F0-ECBD1D3ECAD5}"/>
              </a:ext>
            </a:extLst>
          </p:cNvPr>
          <p:cNvGraphicFramePr/>
          <p:nvPr>
            <p:extLst>
              <p:ext uri="{D42A27DB-BD31-4B8C-83A1-F6EECF244321}">
                <p14:modId xmlns:p14="http://schemas.microsoft.com/office/powerpoint/2010/main" val="257074955"/>
              </p:ext>
            </p:extLst>
          </p:nvPr>
        </p:nvGraphicFramePr>
        <p:xfrm>
          <a:off x="1043608" y="5013176"/>
          <a:ext cx="7704856" cy="8554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3062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88D820-571C-4207-878E-AD1D315AB66B}"/>
              </a:ext>
            </a:extLst>
          </p:cNvPr>
          <p:cNvSpPr txBox="1"/>
          <p:nvPr/>
        </p:nvSpPr>
        <p:spPr>
          <a:xfrm>
            <a:off x="755576" y="332656"/>
            <a:ext cx="6408712" cy="5355312"/>
          </a:xfrm>
          <a:prstGeom prst="rect">
            <a:avLst/>
          </a:prstGeom>
          <a:noFill/>
        </p:spPr>
        <p:txBody>
          <a:bodyPr wrap="square">
            <a:spAutoFit/>
          </a:bodyPr>
          <a:lstStyle/>
          <a:p>
            <a:pPr algn="ctr"/>
            <a:r>
              <a:rPr lang="it-IT" b="1" u="none" dirty="0">
                <a:solidFill>
                  <a:srgbClr val="C00000"/>
                </a:solidFill>
                <a:latin typeface="Century Gothic" panose="020B0502020202020204" pitchFamily="34" charset="0"/>
              </a:rPr>
              <a:t>TOLC 2024/2025 PER I CORSI DI LAUREA </a:t>
            </a:r>
          </a:p>
          <a:p>
            <a:pPr algn="ctr"/>
            <a:r>
              <a:rPr lang="it-IT" b="1" u="none" dirty="0">
                <a:solidFill>
                  <a:srgbClr val="C00000"/>
                </a:solidFill>
                <a:latin typeface="Century Gothic" panose="020B0502020202020204" pitchFamily="34" charset="0"/>
              </a:rPr>
              <a:t>dell’UNIVERSITA’ di BOLOGNA</a:t>
            </a:r>
          </a:p>
          <a:p>
            <a:endParaRPr lang="it-IT" dirty="0">
              <a:solidFill>
                <a:srgbClr val="C00000"/>
              </a:solidFill>
              <a:latin typeface="Century Gothic" panose="020B0502020202020204" pitchFamily="34" charset="0"/>
            </a:endParaRPr>
          </a:p>
          <a:p>
            <a:endParaRPr lang="it-IT" u="none" dirty="0">
              <a:solidFill>
                <a:srgbClr val="C00000"/>
              </a:solidFill>
              <a:latin typeface="Century Gothic" panose="020B0502020202020204" pitchFamily="34" charset="0"/>
            </a:endParaRPr>
          </a:p>
          <a:p>
            <a:pPr lvl="0" algn="just"/>
            <a:r>
              <a:rPr lang="it-IT" b="1" u="none" dirty="0">
                <a:solidFill>
                  <a:srgbClr val="C00000"/>
                </a:solidFill>
                <a:latin typeface="Century Gothic" panose="020B0502020202020204" pitchFamily="34" charset="0"/>
              </a:rPr>
              <a:t>RICORDA</a:t>
            </a:r>
            <a:r>
              <a:rPr lang="it-IT" u="none" dirty="0">
                <a:solidFill>
                  <a:srgbClr val="C00000"/>
                </a:solidFill>
                <a:latin typeface="Century Gothic" panose="020B0502020202020204" pitchFamily="34" charset="0"/>
              </a:rPr>
              <a:t> </a:t>
            </a:r>
            <a:r>
              <a:rPr lang="it-IT" u="none" dirty="0">
                <a:solidFill>
                  <a:prstClr val="black"/>
                </a:solidFill>
                <a:latin typeface="Century Gothic" panose="020B0502020202020204" pitchFamily="34" charset="0"/>
              </a:rPr>
              <a:t>di verificare la tipologia di TOLC richiesta dal corso di laurea di tuo interesse indicata nel bando di ammissione.</a:t>
            </a:r>
          </a:p>
          <a:p>
            <a:pPr lvl="0" algn="just"/>
            <a:r>
              <a:rPr lang="it-IT" u="none" dirty="0">
                <a:solidFill>
                  <a:prstClr val="black"/>
                </a:solidFill>
                <a:latin typeface="Century Gothic" panose="020B0502020202020204" pitchFamily="34" charset="0"/>
              </a:rPr>
              <a:t>TOLC-I</a:t>
            </a:r>
          </a:p>
          <a:p>
            <a:pPr lvl="0" algn="just"/>
            <a:r>
              <a:rPr lang="it-IT" u="none" dirty="0">
                <a:solidFill>
                  <a:prstClr val="black"/>
                </a:solidFill>
                <a:latin typeface="Century Gothic" panose="020B0502020202020204" pitchFamily="34" charset="0"/>
              </a:rPr>
              <a:t>TOLC-E</a:t>
            </a:r>
          </a:p>
          <a:p>
            <a:pPr lvl="0" algn="just"/>
            <a:r>
              <a:rPr lang="it-IT" u="none" dirty="0">
                <a:solidFill>
                  <a:prstClr val="black"/>
                </a:solidFill>
                <a:latin typeface="Century Gothic" panose="020B0502020202020204" pitchFamily="34" charset="0"/>
              </a:rPr>
              <a:t>TOLC-F</a:t>
            </a:r>
          </a:p>
          <a:p>
            <a:pPr lvl="0" algn="just"/>
            <a:r>
              <a:rPr lang="it-IT" u="none" dirty="0">
                <a:solidFill>
                  <a:srgbClr val="FF0000"/>
                </a:solidFill>
                <a:latin typeface="Century Gothic" panose="020B0502020202020204" pitchFamily="34" charset="0"/>
              </a:rPr>
              <a:t>TOLC PSI</a:t>
            </a:r>
          </a:p>
          <a:p>
            <a:pPr lvl="0" algn="just"/>
            <a:r>
              <a:rPr lang="it-IT" u="none" dirty="0">
                <a:solidFill>
                  <a:prstClr val="black"/>
                </a:solidFill>
                <a:latin typeface="Century Gothic" panose="020B0502020202020204" pitchFamily="34" charset="0"/>
              </a:rPr>
              <a:t>TOLC-SU</a:t>
            </a:r>
          </a:p>
          <a:p>
            <a:pPr lvl="0" algn="just"/>
            <a:r>
              <a:rPr lang="it-IT" u="none" dirty="0">
                <a:solidFill>
                  <a:prstClr val="black"/>
                </a:solidFill>
                <a:latin typeface="Century Gothic" panose="020B0502020202020204" pitchFamily="34" charset="0"/>
              </a:rPr>
              <a:t>TOLC-MED</a:t>
            </a:r>
          </a:p>
          <a:p>
            <a:pPr lvl="0" algn="just"/>
            <a:r>
              <a:rPr lang="it-IT" u="none" dirty="0">
                <a:solidFill>
                  <a:prstClr val="black"/>
                </a:solidFill>
                <a:latin typeface="Century Gothic" panose="020B0502020202020204" pitchFamily="34" charset="0"/>
              </a:rPr>
              <a:t>TOLC-VET</a:t>
            </a:r>
          </a:p>
          <a:p>
            <a:pPr lvl="0" algn="just"/>
            <a:r>
              <a:rPr lang="it-IT" u="none" dirty="0">
                <a:solidFill>
                  <a:prstClr val="black"/>
                </a:solidFill>
                <a:latin typeface="Century Gothic" panose="020B0502020202020204" pitchFamily="34" charset="0"/>
              </a:rPr>
              <a:t>TOLC-</a:t>
            </a:r>
            <a:r>
              <a:rPr lang="it-IT" u="none" dirty="0" err="1">
                <a:solidFill>
                  <a:prstClr val="black"/>
                </a:solidFill>
                <a:latin typeface="Century Gothic" panose="020B0502020202020204" pitchFamily="34" charset="0"/>
              </a:rPr>
              <a:t>Lp</a:t>
            </a:r>
            <a:r>
              <a:rPr lang="it-IT" u="none" dirty="0">
                <a:solidFill>
                  <a:prstClr val="black"/>
                </a:solidFill>
                <a:latin typeface="Century Gothic" panose="020B0502020202020204" pitchFamily="34" charset="0"/>
              </a:rPr>
              <a:t> &gt; in attesa </a:t>
            </a:r>
            <a:r>
              <a:rPr lang="it-IT" u="none">
                <a:solidFill>
                  <a:prstClr val="black"/>
                </a:solidFill>
                <a:latin typeface="Century Gothic" panose="020B0502020202020204" pitchFamily="34" charset="0"/>
              </a:rPr>
              <a:t>di aggiornamenti</a:t>
            </a:r>
            <a:endParaRPr lang="it-IT" sz="1600" u="none" dirty="0">
              <a:solidFill>
                <a:prstClr val="black"/>
              </a:solidFill>
              <a:latin typeface="Century Gothic" panose="020B0502020202020204" pitchFamily="34" charset="0"/>
            </a:endParaRPr>
          </a:p>
          <a:p>
            <a:pPr lvl="0" algn="just"/>
            <a:r>
              <a:rPr lang="it-IT" u="none" dirty="0">
                <a:solidFill>
                  <a:prstClr val="black"/>
                </a:solidFill>
                <a:latin typeface="Century Gothic" panose="020B0502020202020204" pitchFamily="34" charset="0"/>
              </a:rPr>
              <a:t>ENGLISH TOLC-I</a:t>
            </a:r>
          </a:p>
          <a:p>
            <a:pPr lvl="0" algn="just"/>
            <a:r>
              <a:rPr lang="it-IT" u="none" dirty="0">
                <a:solidFill>
                  <a:prstClr val="black"/>
                </a:solidFill>
                <a:latin typeface="Century Gothic" panose="020B0502020202020204" pitchFamily="34" charset="0"/>
              </a:rPr>
              <a:t>ENGLISH TOLC-E</a:t>
            </a:r>
          </a:p>
          <a:p>
            <a:pPr lvl="0" algn="just"/>
            <a:r>
              <a:rPr lang="it-IT" u="none" dirty="0">
                <a:solidFill>
                  <a:prstClr val="black"/>
                </a:solidFill>
                <a:latin typeface="Century Gothic" panose="020B0502020202020204" pitchFamily="34" charset="0"/>
              </a:rPr>
              <a:t>ENGLISH TOLC-F</a:t>
            </a:r>
          </a:p>
          <a:p>
            <a:endParaRPr lang="it-IT" dirty="0"/>
          </a:p>
        </p:txBody>
      </p:sp>
    </p:spTree>
    <p:extLst>
      <p:ext uri="{BB962C8B-B14F-4D97-AF65-F5344CB8AC3E}">
        <p14:creationId xmlns:p14="http://schemas.microsoft.com/office/powerpoint/2010/main" val="2712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CA82D06-F8C9-4FB6-A7F2-06B386FC4FDB}"/>
              </a:ext>
            </a:extLst>
          </p:cNvPr>
          <p:cNvSpPr txBox="1">
            <a:spLocks/>
          </p:cNvSpPr>
          <p:nvPr/>
        </p:nvSpPr>
        <p:spPr>
          <a:xfrm>
            <a:off x="-396552" y="260648"/>
            <a:ext cx="8424862" cy="6480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it-IT" u="none" dirty="0">
                <a:solidFill>
                  <a:srgbClr val="FF0000"/>
                </a:solidFill>
              </a:rPr>
              <a:t> </a:t>
            </a:r>
            <a:r>
              <a:rPr lang="it-IT" sz="2800" b="1" u="none" dirty="0">
                <a:solidFill>
                  <a:srgbClr val="C00000"/>
                </a:solidFill>
                <a:latin typeface="Century Gothic" panose="020B0502020202020204" pitchFamily="34" charset="0"/>
              </a:rPr>
              <a:t>TOLC – SEZIONE INGLESE</a:t>
            </a:r>
          </a:p>
        </p:txBody>
      </p:sp>
      <p:sp>
        <p:nvSpPr>
          <p:cNvPr id="4" name="CasellaDiTesto 3">
            <a:extLst>
              <a:ext uri="{FF2B5EF4-FFF2-40B4-BE49-F238E27FC236}">
                <a16:creationId xmlns:a16="http://schemas.microsoft.com/office/drawing/2014/main" id="{A65BF32C-A2F2-4F2A-8DC7-96A24D930BB5}"/>
              </a:ext>
            </a:extLst>
          </p:cNvPr>
          <p:cNvSpPr txBox="1"/>
          <p:nvPr/>
        </p:nvSpPr>
        <p:spPr>
          <a:xfrm>
            <a:off x="755576" y="1988840"/>
            <a:ext cx="7560840" cy="2308324"/>
          </a:xfrm>
          <a:prstGeom prst="rect">
            <a:avLst/>
          </a:prstGeom>
          <a:noFill/>
        </p:spPr>
        <p:txBody>
          <a:bodyPr wrap="square">
            <a:spAutoFit/>
          </a:bodyPr>
          <a:lstStyle/>
          <a:p>
            <a:pPr algn="just"/>
            <a:r>
              <a:rPr lang="it-IT" sz="1800" u="none" dirty="0">
                <a:latin typeface="Century Gothic" panose="020B0502020202020204" pitchFamily="34" charset="0"/>
                <a:ea typeface="Tahoma" panose="020B0604030504040204" pitchFamily="34" charset="0"/>
                <a:cs typeface="Calibri" panose="020F0502020204030204" pitchFamily="34" charset="0"/>
              </a:rPr>
              <a:t>Tutti i TOLC prevedono una sezione di Valutazione della conoscenza della </a:t>
            </a:r>
            <a:r>
              <a:rPr lang="it-IT" sz="1800" b="1" u="none" dirty="0">
                <a:solidFill>
                  <a:srgbClr val="BD2B0B"/>
                </a:solidFill>
                <a:latin typeface="Century Gothic" panose="020B0502020202020204" pitchFamily="34" charset="0"/>
                <a:ea typeface="Tahoma" panose="020B0604030504040204" pitchFamily="34" charset="0"/>
                <a:cs typeface="Calibri" panose="020F0502020204030204" pitchFamily="34" charset="0"/>
              </a:rPr>
              <a:t>lingua inglese </a:t>
            </a:r>
            <a:r>
              <a:rPr lang="it-IT" sz="1800" u="none" dirty="0">
                <a:latin typeface="Century Gothic" panose="020B0502020202020204" pitchFamily="34" charset="0"/>
                <a:ea typeface="Tahoma" panose="020B0604030504040204" pitchFamily="34" charset="0"/>
                <a:cs typeface="Calibri" panose="020F0502020204030204" pitchFamily="34" charset="0"/>
              </a:rPr>
              <a:t>con 30 quesiti in 15 minuti. </a:t>
            </a:r>
          </a:p>
          <a:p>
            <a:pPr algn="just"/>
            <a:endParaRPr lang="it-IT" sz="1800" u="none" dirty="0">
              <a:latin typeface="Century Gothic" panose="020B0502020202020204" pitchFamily="34" charset="0"/>
              <a:ea typeface="Tahoma" panose="020B0604030504040204" pitchFamily="34" charset="0"/>
              <a:cs typeface="Calibri" panose="020F0502020204030204" pitchFamily="34" charset="0"/>
            </a:endParaRPr>
          </a:p>
          <a:p>
            <a:pPr algn="just"/>
            <a:r>
              <a:rPr lang="it-IT" sz="1800" u="none" dirty="0">
                <a:latin typeface="Century Gothic" panose="020B0502020202020204" pitchFamily="34" charset="0"/>
                <a:ea typeface="Tahoma" panose="020B0604030504040204" pitchFamily="34" charset="0"/>
                <a:cs typeface="Calibri" panose="020F0502020204030204" pitchFamily="34" charset="0"/>
              </a:rPr>
              <a:t>L’esito della sezione di Inglese del test solitamente non fa parte del punteggio complessivo, salvo alcuni specifici bandi. </a:t>
            </a:r>
          </a:p>
          <a:p>
            <a:pPr algn="just"/>
            <a:endParaRPr lang="it-IT" sz="1800" u="none" dirty="0">
              <a:latin typeface="Century Gothic" panose="020B0502020202020204" pitchFamily="34" charset="0"/>
              <a:ea typeface="Tahoma" panose="020B0604030504040204" pitchFamily="34" charset="0"/>
              <a:cs typeface="Calibri" panose="020F0502020204030204" pitchFamily="34" charset="0"/>
            </a:endParaRPr>
          </a:p>
          <a:p>
            <a:pPr algn="just"/>
            <a:r>
              <a:rPr lang="it-IT" sz="1800" u="none" dirty="0">
                <a:latin typeface="Century Gothic" panose="020B0502020202020204" pitchFamily="34" charset="0"/>
                <a:ea typeface="Tahoma" panose="020B0604030504040204" pitchFamily="34" charset="0"/>
                <a:cs typeface="Calibri" panose="020F0502020204030204" pitchFamily="34" charset="0"/>
              </a:rPr>
              <a:t>Verifica nel bando se sono previste altre eventuali valutazione della lingua inglese.</a:t>
            </a:r>
            <a:endParaRPr lang="it-IT" sz="1800" u="none"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82940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403D51-138D-4797-A0B8-AC4EFDBCCCA0}"/>
              </a:ext>
            </a:extLst>
          </p:cNvPr>
          <p:cNvSpPr>
            <a:spLocks noGrp="1"/>
          </p:cNvSpPr>
          <p:nvPr>
            <p:ph type="title"/>
          </p:nvPr>
        </p:nvSpPr>
        <p:spPr/>
        <p:txBody>
          <a:bodyPr/>
          <a:lstStyle/>
          <a:p>
            <a:r>
              <a:rPr lang="it-IT" sz="4400" b="1" kern="1200" dirty="0">
                <a:solidFill>
                  <a:srgbClr val="C00000"/>
                </a:solidFill>
                <a:effectLst/>
                <a:latin typeface="Century Gothic" panose="020B0502020202020204" pitchFamily="34" charset="0"/>
                <a:ea typeface="Times New Roman" panose="02020603050405020304" pitchFamily="18" charset="0"/>
                <a:cs typeface="Times New Roman" panose="02020603050405020304" pitchFamily="18" charset="0"/>
              </a:rPr>
              <a:t>Il SAT</a:t>
            </a:r>
            <a:br>
              <a:rPr lang="it-IT" sz="44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37A3130B-0FBD-4F5A-B263-26CE04DEA350}"/>
              </a:ext>
            </a:extLst>
          </p:cNvPr>
          <p:cNvSpPr>
            <a:spLocks noGrp="1"/>
          </p:cNvSpPr>
          <p:nvPr>
            <p:ph idx="1"/>
          </p:nvPr>
        </p:nvSpPr>
        <p:spPr/>
        <p:txBody>
          <a:bodyPr/>
          <a:lstStyle/>
          <a:p>
            <a:pPr marL="0" indent="0">
              <a:lnSpc>
                <a:spcPct val="107000"/>
              </a:lnSpc>
              <a:spcAft>
                <a:spcPts val="800"/>
              </a:spcAft>
              <a:buNone/>
            </a:pPr>
            <a:r>
              <a:rPr lang="it-IT" sz="1800" b="1" kern="1200" dirty="0">
                <a:solidFill>
                  <a:srgbClr val="C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Il SAT è un test standardizzato usato per le ammissioni nei College americani e da qualche anno in alcune università italiane.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E’ gestito dal </a:t>
            </a:r>
            <a:r>
              <a:rPr lang="it-IT" sz="18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a:rPr>
              <a:t>College Board</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ed è richiesto da alcuni corsi dell’Ateneo di Bologna per l’accesso (solitamente corsi internazionali)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Dal 2023 la modalità per sostenere il SAT è diventata digitale (Digital SAT Suite </a:t>
            </a:r>
            <a:r>
              <a:rPr lang="it-IT" sz="1800" dirty="0" err="1">
                <a:effectLst/>
                <a:latin typeface="Century Gothic" panose="020B0502020202020204" pitchFamily="34" charset="0"/>
                <a:ea typeface="Calibri" panose="020F0502020204030204" pitchFamily="34" charset="0"/>
                <a:cs typeface="Times New Roman" panose="02020603050405020304" pitchFamily="18" charset="0"/>
              </a:rPr>
              <a:t>Assessment</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il test si svolge in presenza ma i candidati devono portarsi il proprio dispositivo (pc o tablet) seguendo le </a:t>
            </a:r>
            <a:r>
              <a:rPr lang="it-IT" sz="18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3"/>
              </a:rPr>
              <a:t>indicazioni</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del College Board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Il Digital SAT può essere sostenuto in qualsiasi sede italiana.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Sul sito del College Board è possibile trovare le date aggiornate, le sedi in cui sostenerlo, le caratteristiche del test e risorse utili per prepararsi alla prova.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55814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6190" y="332656"/>
            <a:ext cx="8424862" cy="1080120"/>
          </a:xfrm>
        </p:spPr>
        <p:txBody>
          <a:bodyPr/>
          <a:lstStyle/>
          <a:p>
            <a:pPr algn="ctr"/>
            <a:endParaRPr lang="it-IT" sz="2800" dirty="0"/>
          </a:p>
          <a:p>
            <a:pPr algn="ctr"/>
            <a:r>
              <a:rPr lang="it-IT" sz="2800" dirty="0"/>
              <a:t>L’Università di Bologna si presenta</a:t>
            </a:r>
          </a:p>
          <a:p>
            <a:pPr algn="ctr"/>
            <a:endParaRPr lang="it-IT" dirty="0"/>
          </a:p>
          <a:p>
            <a:pPr algn="ctr"/>
            <a:endParaRPr lang="it-IT" dirty="0"/>
          </a:p>
        </p:txBody>
      </p:sp>
      <p:sp>
        <p:nvSpPr>
          <p:cNvPr id="3" name="Segnaposto testo 2"/>
          <p:cNvSpPr>
            <a:spLocks noGrp="1"/>
          </p:cNvSpPr>
          <p:nvPr>
            <p:ph type="body" sz="quarter" idx="11"/>
          </p:nvPr>
        </p:nvSpPr>
        <p:spPr>
          <a:xfrm>
            <a:off x="270248" y="1196752"/>
            <a:ext cx="8496746" cy="4248472"/>
          </a:xfrm>
        </p:spPr>
        <p:txBody>
          <a:bodyPr/>
          <a:lstStyle/>
          <a:p>
            <a:pPr lvl="0" algn="ctr" eaLnBrk="0" fontAlgn="base" hangingPunct="0">
              <a:spcAft>
                <a:spcPct val="0"/>
              </a:spcAft>
              <a:defRPr/>
            </a:pPr>
            <a:endParaRPr lang="it-IT" altLang="it-IT" kern="0" dirty="0">
              <a:solidFill>
                <a:srgbClr val="000000"/>
              </a:solidFill>
            </a:endParaRPr>
          </a:p>
          <a:p>
            <a:pPr lvl="0" algn="ctr" eaLnBrk="0" fontAlgn="base" hangingPunct="0">
              <a:spcAft>
                <a:spcPct val="0"/>
              </a:spcAft>
              <a:defRPr/>
            </a:pPr>
            <a:r>
              <a:rPr lang="it-IT" altLang="it-IT" sz="2800" kern="0" dirty="0">
                <a:solidFill>
                  <a:srgbClr val="000000"/>
                </a:solidFill>
                <a:hlinkClick r:id="rId2"/>
              </a:rPr>
              <a:t>University </a:t>
            </a:r>
            <a:r>
              <a:rPr lang="it-IT" altLang="it-IT" sz="2800" kern="0">
                <a:solidFill>
                  <a:srgbClr val="000000"/>
                </a:solidFill>
                <a:hlinkClick r:id="rId2"/>
              </a:rPr>
              <a:t>of Bologna</a:t>
            </a:r>
            <a:br>
              <a:rPr lang="it-IT" altLang="it-IT" sz="3600" kern="0" dirty="0">
                <a:solidFill>
                  <a:srgbClr val="000000"/>
                </a:solidFill>
              </a:rPr>
            </a:br>
            <a:br>
              <a:rPr lang="it-IT" altLang="it-IT" sz="3600" kern="0" dirty="0">
                <a:solidFill>
                  <a:srgbClr val="000000"/>
                </a:solidFill>
              </a:rPr>
            </a:br>
            <a:r>
              <a:rPr lang="it-IT" altLang="it-IT" sz="3600" kern="0" dirty="0">
                <a:solidFill>
                  <a:srgbClr val="000000"/>
                </a:solidFill>
              </a:rPr>
              <a:t>Visita il nostro canale YouTube, troverai molti video utili</a:t>
            </a:r>
          </a:p>
          <a:p>
            <a:pPr lvl="0" eaLnBrk="0" fontAlgn="base" hangingPunct="0">
              <a:spcAft>
                <a:spcPct val="0"/>
              </a:spcAft>
              <a:defRPr/>
            </a:pPr>
            <a:endParaRPr lang="it-IT" altLang="it-IT" sz="2000" kern="0" dirty="0">
              <a:solidFill>
                <a:srgbClr val="000000"/>
              </a:solidFill>
            </a:endParaRPr>
          </a:p>
          <a:p>
            <a:pPr eaLnBrk="0" fontAlgn="base" hangingPunct="0">
              <a:spcAft>
                <a:spcPct val="0"/>
              </a:spcAft>
              <a:defRPr/>
            </a:pPr>
            <a:endParaRPr lang="it-IT" dirty="0"/>
          </a:p>
          <a:p>
            <a:pPr lvl="0" eaLnBrk="0" fontAlgn="base" hangingPunct="0">
              <a:spcAft>
                <a:spcPct val="0"/>
              </a:spcAft>
              <a:defRPr/>
            </a:pPr>
            <a:br>
              <a:rPr lang="it-IT" altLang="it-IT" sz="3600" kern="0" dirty="0">
                <a:solidFill>
                  <a:srgbClr val="000000"/>
                </a:solidFill>
              </a:rPr>
            </a:br>
            <a:endParaRPr lang="it-IT" dirty="0"/>
          </a:p>
        </p:txBody>
      </p:sp>
    </p:spTree>
    <p:extLst>
      <p:ext uri="{BB962C8B-B14F-4D97-AF65-F5344CB8AC3E}">
        <p14:creationId xmlns:p14="http://schemas.microsoft.com/office/powerpoint/2010/main" val="57195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A22B96F2-C708-4AE6-A581-24231BCEA2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327"/>
          <a:stretch/>
        </p:blipFill>
        <p:spPr>
          <a:xfrm>
            <a:off x="272159" y="1143991"/>
            <a:ext cx="2707464" cy="5446784"/>
          </a:xfrm>
          <a:prstGeom prst="rect">
            <a:avLst/>
          </a:prstGeom>
        </p:spPr>
      </p:pic>
      <p:pic>
        <p:nvPicPr>
          <p:cNvPr id="10" name="Immagine 9"/>
          <p:cNvPicPr>
            <a:picLocks noChangeAspect="1"/>
          </p:cNvPicPr>
          <p:nvPr/>
        </p:nvPicPr>
        <p:blipFill rotWithShape="1">
          <a:blip r:embed="rId3"/>
          <a:srcRect l="88812" t="2084" r="4261" b="92785"/>
          <a:stretch/>
        </p:blipFill>
        <p:spPr>
          <a:xfrm>
            <a:off x="3880168" y="1210399"/>
            <a:ext cx="432047" cy="575070"/>
          </a:xfrm>
          <a:prstGeom prst="rect">
            <a:avLst/>
          </a:prstGeom>
        </p:spPr>
      </p:pic>
      <p:cxnSp>
        <p:nvCxnSpPr>
          <p:cNvPr id="14" name="Connettore 2 13"/>
          <p:cNvCxnSpPr/>
          <p:nvPr/>
        </p:nvCxnSpPr>
        <p:spPr>
          <a:xfrm flipH="1">
            <a:off x="3076550" y="1332858"/>
            <a:ext cx="65750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CasellaDiTesto 20"/>
          <p:cNvSpPr txBox="1"/>
          <p:nvPr/>
        </p:nvSpPr>
        <p:spPr>
          <a:xfrm>
            <a:off x="497342" y="317596"/>
            <a:ext cx="74531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rPr>
              <a:t>App </a:t>
            </a:r>
            <a:r>
              <a:rPr kumimoji="0" lang="it-IT" sz="3200" b="1" i="1" u="none" strike="noStrike" kern="1200" cap="none" spc="0" normalizeH="0" baseline="0" noProof="0" dirty="0" err="1">
                <a:ln>
                  <a:noFill/>
                </a:ln>
                <a:solidFill>
                  <a:srgbClr val="C00000"/>
                </a:solidFill>
                <a:effectLst/>
                <a:uLnTx/>
                <a:uFillTx/>
                <a:latin typeface="Century Gothic" panose="020B0502020202020204" pitchFamily="34" charset="0"/>
                <a:cs typeface="Arial" panose="020B0604020202020204" pitchFamily="34" charset="0"/>
              </a:rPr>
              <a:t>my</a:t>
            </a:r>
            <a:r>
              <a:rPr kumimoji="0" lang="it-IT" sz="3200" b="1" i="0" u="none" strike="noStrike" kern="1200" cap="none" spc="0" normalizeH="0" baseline="0" noProof="0" dirty="0" err="1">
                <a:ln>
                  <a:noFill/>
                </a:ln>
                <a:solidFill>
                  <a:srgbClr val="C00000"/>
                </a:solidFill>
                <a:effectLst/>
                <a:uLnTx/>
                <a:uFillTx/>
                <a:latin typeface="Century Gothic" panose="020B0502020202020204" pitchFamily="34" charset="0"/>
                <a:cs typeface="Arial" panose="020B0604020202020204" pitchFamily="34" charset="0"/>
              </a:rPr>
              <a:t>AlmaOrienta</a:t>
            </a:r>
            <a:endParaRPr kumimoji="0" lang="it-IT" sz="3200" b="1" i="0" u="none" strike="noStrike" kern="1200" cap="none" spc="0" normalizeH="0" baseline="0" noProof="0" dirty="0">
              <a:ln>
                <a:noFill/>
              </a:ln>
              <a:solidFill>
                <a:srgbClr val="C00000"/>
              </a:solidFill>
              <a:effectLst/>
              <a:uLnTx/>
              <a:uFillTx/>
              <a:latin typeface="Century Gothic" panose="020B0502020202020204" pitchFamily="34" charset="0"/>
              <a:cs typeface="Arial" panose="020B0604020202020204" pitchFamily="34" charset="0"/>
            </a:endParaRPr>
          </a:p>
        </p:txBody>
      </p:sp>
      <p:sp>
        <p:nvSpPr>
          <p:cNvPr id="22" name="CasellaDiTesto 21"/>
          <p:cNvSpPr txBox="1"/>
          <p:nvPr/>
        </p:nvSpPr>
        <p:spPr>
          <a:xfrm>
            <a:off x="4409142" y="1143991"/>
            <a:ext cx="416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Notifiche di eventi personalizzate in base agli interessi dello studente</a:t>
            </a:r>
          </a:p>
        </p:txBody>
      </p:sp>
      <p:sp>
        <p:nvSpPr>
          <p:cNvPr id="24" name="CasellaDiTesto 23"/>
          <p:cNvSpPr txBox="1"/>
          <p:nvPr/>
        </p:nvSpPr>
        <p:spPr>
          <a:xfrm>
            <a:off x="1625891" y="2726269"/>
            <a:ext cx="4761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2</a:t>
            </a:r>
          </a:p>
        </p:txBody>
      </p:sp>
      <p:sp>
        <p:nvSpPr>
          <p:cNvPr id="25" name="CasellaDiTesto 24"/>
          <p:cNvSpPr txBox="1"/>
          <p:nvPr/>
        </p:nvSpPr>
        <p:spPr>
          <a:xfrm>
            <a:off x="536380" y="3809092"/>
            <a:ext cx="310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3</a:t>
            </a:r>
          </a:p>
        </p:txBody>
      </p:sp>
      <p:sp>
        <p:nvSpPr>
          <p:cNvPr id="26" name="CasellaDiTesto 25"/>
          <p:cNvSpPr txBox="1"/>
          <p:nvPr/>
        </p:nvSpPr>
        <p:spPr>
          <a:xfrm>
            <a:off x="1611730" y="3801798"/>
            <a:ext cx="268629" cy="5305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4</a:t>
            </a:r>
          </a:p>
        </p:txBody>
      </p:sp>
      <p:sp>
        <p:nvSpPr>
          <p:cNvPr id="27" name="CasellaDiTesto 26"/>
          <p:cNvSpPr txBox="1"/>
          <p:nvPr/>
        </p:nvSpPr>
        <p:spPr>
          <a:xfrm>
            <a:off x="464423" y="5145254"/>
            <a:ext cx="5040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5</a:t>
            </a:r>
          </a:p>
        </p:txBody>
      </p:sp>
      <p:sp>
        <p:nvSpPr>
          <p:cNvPr id="28" name="CasellaDiTesto 27"/>
          <p:cNvSpPr txBox="1"/>
          <p:nvPr/>
        </p:nvSpPr>
        <p:spPr>
          <a:xfrm>
            <a:off x="1611730" y="5145254"/>
            <a:ext cx="4320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6</a:t>
            </a:r>
          </a:p>
        </p:txBody>
      </p:sp>
      <p:sp>
        <p:nvSpPr>
          <p:cNvPr id="29" name="CasellaDiTesto 28"/>
          <p:cNvSpPr txBox="1"/>
          <p:nvPr/>
        </p:nvSpPr>
        <p:spPr>
          <a:xfrm>
            <a:off x="3429525" y="1962441"/>
            <a:ext cx="5692504" cy="2862322"/>
          </a:xfrm>
          <a:prstGeom prst="rect">
            <a:avLst/>
          </a:prstGeom>
          <a:noFill/>
        </p:spPr>
        <p:txBody>
          <a:bodyPr wrap="square" rtlCol="0">
            <a:spAutoFit/>
          </a:bodyPr>
          <a:lstStyle/>
          <a:p>
            <a:pPr lvl="0">
              <a:defRPr/>
            </a:pPr>
            <a:endParaRPr lang="it-IT" b="1" dirty="0">
              <a:cs typeface="Arial" panose="020B0604020202020204" pitchFamily="34" charset="0"/>
            </a:endParaRPr>
          </a:p>
          <a:p>
            <a:pPr lvl="0">
              <a:defRPr/>
            </a:pPr>
            <a:r>
              <a:rPr lang="it-IT" b="1" u="none" dirty="0">
                <a:highlight>
                  <a:srgbClr val="FFFF00"/>
                </a:highlight>
                <a:cs typeface="Arial" panose="020B0604020202020204" pitchFamily="34" charset="0"/>
              </a:rPr>
              <a:t>1</a:t>
            </a:r>
            <a:r>
              <a:rPr lang="it-IT" u="none" dirty="0">
                <a:cs typeface="Arial" panose="020B0604020202020204" pitchFamily="34" charset="0"/>
              </a:rPr>
              <a:t> </a:t>
            </a:r>
            <a:r>
              <a:rPr lang="it-IT" sz="1600" b="1" u="none" dirty="0">
                <a:latin typeface="Century Gothic" panose="020B0502020202020204" pitchFamily="34" charset="0"/>
                <a:cs typeface="Arial" panose="020B0604020202020204" pitchFamily="34" charset="0"/>
              </a:rPr>
              <a:t>Questionario di interessi </a:t>
            </a:r>
            <a:r>
              <a:rPr lang="it-IT" sz="1600" u="none" dirty="0">
                <a:latin typeface="Century Gothic" panose="020B0502020202020204" pitchFamily="34" charset="0"/>
                <a:cs typeface="Arial" panose="020B0604020202020204" pitchFamily="34" charset="0"/>
              </a:rPr>
              <a:t>per la scelta del corso di studi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u="none" dirty="0">
                <a:highlight>
                  <a:srgbClr val="FFFF00"/>
                </a:highlight>
                <a:latin typeface="Century Gothic" panose="020B0502020202020204" pitchFamily="34" charset="0"/>
                <a:cs typeface="Arial" panose="020B0604020202020204" pitchFamily="34" charset="0"/>
              </a:rPr>
              <a:t>2</a:t>
            </a:r>
            <a:r>
              <a:rPr kumimoji="0" lang="it-IT"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Campus della Romagna </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 la loro offerta formativa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u="none" dirty="0">
                <a:highlight>
                  <a:srgbClr val="FFFF00"/>
                </a:highlight>
                <a:latin typeface="Century Gothic" panose="020B0502020202020204" pitchFamily="34" charset="0"/>
                <a:cs typeface="Arial" panose="020B0604020202020204" pitchFamily="34" charset="0"/>
              </a:rPr>
              <a:t>3</a:t>
            </a:r>
            <a:r>
              <a:rPr kumimoji="0" lang="it-IT"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Offerta formativa </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di Ateneo, suddivisa per ambiti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u="none" dirty="0">
                <a:highlight>
                  <a:srgbClr val="FFFF00"/>
                </a:highlight>
                <a:latin typeface="Century Gothic" panose="020B0502020202020204" pitchFamily="34" charset="0"/>
                <a:cs typeface="Arial" panose="020B0604020202020204" pitchFamily="34" charset="0"/>
              </a:rPr>
              <a:t>4</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L’Istituzione di </a:t>
            </a:r>
            <a:r>
              <a:rPr kumimoji="0" lang="it-IT"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eccellenza</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del nostro Ateneo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u="none" dirty="0">
                <a:highlight>
                  <a:srgbClr val="FFFF00"/>
                </a:highlight>
                <a:latin typeface="Century Gothic" panose="020B0502020202020204" pitchFamily="34" charset="0"/>
                <a:cs typeface="Arial" panose="020B0604020202020204" pitchFamily="34" charset="0"/>
              </a:rPr>
              <a:t>5</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I </a:t>
            </a:r>
            <a:r>
              <a:rPr kumimoji="0" lang="it-IT"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servizi</a:t>
            </a:r>
            <a:r>
              <a:rPr kumimoji="0" lang="it-IT" sz="16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che l’Università di Bologna offre ai suoi studenti</a:t>
            </a:r>
          </a:p>
        </p:txBody>
      </p:sp>
      <p:sp>
        <p:nvSpPr>
          <p:cNvPr id="2" name="CasellaDiTesto 1">
            <a:extLst>
              <a:ext uri="{FF2B5EF4-FFF2-40B4-BE49-F238E27FC236}">
                <a16:creationId xmlns:a16="http://schemas.microsoft.com/office/drawing/2014/main" id="{6D53A545-4C04-4C43-8C8D-01AF2B717B2D}"/>
              </a:ext>
            </a:extLst>
          </p:cNvPr>
          <p:cNvSpPr txBox="1"/>
          <p:nvPr/>
        </p:nvSpPr>
        <p:spPr>
          <a:xfrm>
            <a:off x="3734054" y="4941168"/>
            <a:ext cx="4700472" cy="646331"/>
          </a:xfrm>
          <a:prstGeom prst="rect">
            <a:avLst/>
          </a:prstGeom>
          <a:noFill/>
        </p:spPr>
        <p:txBody>
          <a:bodyPr wrap="square" rtlCol="0">
            <a:spAutoFit/>
          </a:bodyPr>
          <a:lstStyle/>
          <a:p>
            <a:r>
              <a:rPr lang="it-IT" u="none" dirty="0">
                <a:latin typeface="Century Gothic" panose="020B0502020202020204" pitchFamily="34" charset="0"/>
              </a:rPr>
              <a:t>Possibilità di selezionare per mettere a </a:t>
            </a:r>
            <a:r>
              <a:rPr lang="it-IT" b="1" u="none" dirty="0">
                <a:latin typeface="Century Gothic" panose="020B0502020202020204" pitchFamily="34" charset="0"/>
              </a:rPr>
              <a:t>confronto</a:t>
            </a:r>
            <a:r>
              <a:rPr lang="it-IT" u="none" dirty="0">
                <a:latin typeface="Century Gothic" panose="020B0502020202020204" pitchFamily="34" charset="0"/>
              </a:rPr>
              <a:t> i corsi preferiti.</a:t>
            </a:r>
          </a:p>
        </p:txBody>
      </p:sp>
      <p:sp>
        <p:nvSpPr>
          <p:cNvPr id="6" name="Rettangolo con angoli arrotondati 5">
            <a:extLst>
              <a:ext uri="{FF2B5EF4-FFF2-40B4-BE49-F238E27FC236}">
                <a16:creationId xmlns:a16="http://schemas.microsoft.com/office/drawing/2014/main" id="{849FEA39-984F-44EE-A872-7BE42E9AB848}"/>
              </a:ext>
            </a:extLst>
          </p:cNvPr>
          <p:cNvSpPr/>
          <p:nvPr/>
        </p:nvSpPr>
        <p:spPr>
          <a:xfrm>
            <a:off x="517437" y="6062538"/>
            <a:ext cx="2220685" cy="445811"/>
          </a:xfrm>
          <a:prstGeom prst="roundRect">
            <a:avLst/>
          </a:prstGeom>
          <a:noFill/>
          <a:ln w="57150">
            <a:solidFill>
              <a:srgbClr val="3DB6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A5E4A72F-2CDA-4495-A4A6-9E560915D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1" y="836712"/>
            <a:ext cx="3407554" cy="6858000"/>
          </a:xfrm>
          <a:prstGeom prst="rect">
            <a:avLst/>
          </a:prstGeom>
        </p:spPr>
      </p:pic>
    </p:spTree>
    <p:extLst>
      <p:ext uri="{BB962C8B-B14F-4D97-AF65-F5344CB8AC3E}">
        <p14:creationId xmlns:p14="http://schemas.microsoft.com/office/powerpoint/2010/main" val="293479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79512" y="260648"/>
            <a:ext cx="8839075"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it-IT" sz="2800" b="1" dirty="0">
                <a:solidFill>
                  <a:srgbClr val="C00000"/>
                </a:solidFill>
                <a:latin typeface="Century Gothic" panose="020B0502020202020204" pitchFamily="34" charset="0"/>
              </a:rPr>
              <a:t>Iscrizione contemporanea a più Corsi di laurea</a:t>
            </a:r>
          </a:p>
        </p:txBody>
      </p:sp>
      <p:sp>
        <p:nvSpPr>
          <p:cNvPr id="5" name="CasellaDiTesto 6"/>
          <p:cNvSpPr txBox="1">
            <a:spLocks noChangeArrowheads="1"/>
          </p:cNvSpPr>
          <p:nvPr/>
        </p:nvSpPr>
        <p:spPr bwMode="auto">
          <a:xfrm>
            <a:off x="788987" y="1340768"/>
            <a:ext cx="8229600" cy="3939540"/>
          </a:xfrm>
          <a:prstGeom prst="rect">
            <a:avLst/>
          </a:prstGeom>
          <a:noFill/>
          <a:ln w="9525">
            <a:noFill/>
            <a:miter lim="800000"/>
            <a:headEnd/>
            <a:tailEnd/>
          </a:ln>
        </p:spPr>
        <p:txBody>
          <a:bodyPr wrap="square">
            <a:spAutoFit/>
          </a:bodyPr>
          <a:lstStyle/>
          <a:p>
            <a:endParaRPr lang="it-IT" dirty="0">
              <a:latin typeface="Century Gothic" panose="020B0502020202020204" pitchFamily="34" charset="0"/>
            </a:endParaRPr>
          </a:p>
          <a:p>
            <a:endParaRPr lang="it-IT" dirty="0">
              <a:latin typeface="Century Gothic" panose="020B0502020202020204" pitchFamily="34" charset="0"/>
            </a:endParaRPr>
          </a:p>
          <a:p>
            <a:pPr algn="just"/>
            <a:r>
              <a:rPr lang="it-IT" sz="2400" u="none" dirty="0">
                <a:latin typeface="Century Gothic" panose="020B0502020202020204" pitchFamily="34" charset="0"/>
              </a:rPr>
              <a:t>La </a:t>
            </a:r>
            <a:r>
              <a:rPr lang="it-IT" sz="2400" u="none" dirty="0">
                <a:latin typeface="Century Gothic" panose="020B0502020202020204" pitchFamily="34" charset="0"/>
                <a:hlinkClick r:id="rId2"/>
              </a:rPr>
              <a:t>legge n. 33 del 12 aprile 2022</a:t>
            </a:r>
            <a:r>
              <a:rPr lang="it-IT" sz="2400" u="none" dirty="0">
                <a:latin typeface="Century Gothic" panose="020B0502020202020204" pitchFamily="34" charset="0"/>
              </a:rPr>
              <a:t> prevede che dall’</a:t>
            </a:r>
            <a:r>
              <a:rPr lang="it-IT" sz="2400" u="none" dirty="0" err="1">
                <a:latin typeface="Century Gothic" panose="020B0502020202020204" pitchFamily="34" charset="0"/>
              </a:rPr>
              <a:t>a.a</a:t>
            </a:r>
            <a:r>
              <a:rPr lang="it-IT" sz="2400" u="none" dirty="0">
                <a:latin typeface="Century Gothic" panose="020B0502020202020204" pitchFamily="34" charset="0"/>
              </a:rPr>
              <a:t>. 2022/23 sia possibile iscriversi contemporaneamente a due corsi di laurea e conseguire due titoli nello stesso arco temporale.</a:t>
            </a:r>
          </a:p>
          <a:p>
            <a:pPr algn="ctr"/>
            <a:r>
              <a:rPr lang="it-IT" sz="2800" b="1" u="none" dirty="0">
                <a:latin typeface="Century Gothic" panose="020B0502020202020204" pitchFamily="34" charset="0"/>
              </a:rPr>
              <a:t>↓</a:t>
            </a:r>
          </a:p>
          <a:p>
            <a:pPr algn="just"/>
            <a:r>
              <a:rPr lang="it-IT" sz="2400" u="none" dirty="0">
                <a:latin typeface="Century Gothic" panose="020B0502020202020204" pitchFamily="34" charset="0"/>
                <a:hlinkClick r:id="rId3"/>
              </a:rPr>
              <a:t>https://www.unibo.it/it/didattica/iscrizioni-trasferimenti-e-laurea/iscrizione-contemporanea-a-corsi-diversi</a:t>
            </a:r>
            <a:endParaRPr lang="it-IT" sz="2400" u="none" dirty="0">
              <a:latin typeface="Century Gothic" panose="020B0502020202020204" pitchFamily="34" charset="0"/>
            </a:endParaRPr>
          </a:p>
          <a:p>
            <a:endParaRPr lang="it-IT" u="none" dirty="0"/>
          </a:p>
        </p:txBody>
      </p:sp>
    </p:spTree>
    <p:extLst>
      <p:ext uri="{BB962C8B-B14F-4D97-AF65-F5344CB8AC3E}">
        <p14:creationId xmlns:p14="http://schemas.microsoft.com/office/powerpoint/2010/main" val="52236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1531710-7031-4558-9CD2-C36E6BB460D9}"/>
              </a:ext>
            </a:extLst>
          </p:cNvPr>
          <p:cNvSpPr>
            <a:spLocks noGrp="1"/>
          </p:cNvSpPr>
          <p:nvPr>
            <p:ph type="body" sz="quarter" idx="10"/>
          </p:nvPr>
        </p:nvSpPr>
        <p:spPr>
          <a:xfrm>
            <a:off x="572432" y="265787"/>
            <a:ext cx="8424862" cy="648071"/>
          </a:xfrm>
        </p:spPr>
        <p:txBody>
          <a:bodyPr lIns="91440" tIns="45720" rIns="91440" bIns="45720" anchor="t"/>
          <a:lstStyle/>
          <a:p>
            <a:pPr algn="ctr"/>
            <a:r>
              <a:rPr lang="it-IT" dirty="0">
                <a:latin typeface="Century Gothic"/>
              </a:rPr>
              <a:t>CORSI DI LAUREA PROFESSIONALIZZANTI</a:t>
            </a:r>
            <a:endParaRPr lang="it-IT" dirty="0"/>
          </a:p>
        </p:txBody>
      </p:sp>
      <p:sp>
        <p:nvSpPr>
          <p:cNvPr id="4" name="CasellaDiTesto 3">
            <a:extLst>
              <a:ext uri="{FF2B5EF4-FFF2-40B4-BE49-F238E27FC236}">
                <a16:creationId xmlns:a16="http://schemas.microsoft.com/office/drawing/2014/main" id="{85C80A82-1D46-4053-8AB1-F31E9DC6FE98}"/>
              </a:ext>
            </a:extLst>
          </p:cNvPr>
          <p:cNvSpPr txBox="1"/>
          <p:nvPr/>
        </p:nvSpPr>
        <p:spPr>
          <a:xfrm>
            <a:off x="264873" y="4243410"/>
            <a:ext cx="6251344" cy="27238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u="none" dirty="0">
                <a:solidFill>
                  <a:srgbClr val="BD2B0B"/>
                </a:solidFill>
                <a:latin typeface="Century Gothic" panose="020B0502020202020204" pitchFamily="34" charset="0"/>
                <a:cs typeface="Calibri"/>
              </a:rPr>
              <a:t>QUALI SONO</a:t>
            </a:r>
            <a:br>
              <a:rPr lang="it-IT" sz="2000" b="1" u="none" dirty="0">
                <a:latin typeface="Century Gothic" panose="020B0502020202020204" pitchFamily="34" charset="0"/>
              </a:rPr>
            </a:br>
            <a:endParaRPr lang="it-IT" sz="1100" b="1" u="none" dirty="0">
              <a:solidFill>
                <a:srgbClr val="BD2B0B"/>
              </a:solidFill>
              <a:latin typeface="Century Gothic" panose="020B0502020202020204" pitchFamily="34" charset="0"/>
              <a:cs typeface="Calibri"/>
            </a:endParaRPr>
          </a:p>
          <a:p>
            <a:r>
              <a:rPr lang="it-IT" sz="1600" b="1" u="none" dirty="0">
                <a:latin typeface="Century Gothic" panose="020B0502020202020204" pitchFamily="34" charset="0"/>
                <a:cs typeface="Calibri"/>
              </a:rPr>
              <a:t>AMBITO INGEGNERIA</a:t>
            </a:r>
            <a:endParaRPr lang="it-IT" sz="1600" u="none" dirty="0">
              <a:latin typeface="Century Gothic" panose="020B0502020202020204" pitchFamily="34" charset="0"/>
              <a:cs typeface="Calibri"/>
            </a:endParaRPr>
          </a:p>
          <a:p>
            <a:r>
              <a:rPr lang="it-IT" sz="1600" u="none" dirty="0">
                <a:latin typeface="Century Gothic" panose="020B0502020202020204" pitchFamily="34" charset="0"/>
                <a:cs typeface="Calibri"/>
              </a:rPr>
              <a:t>• </a:t>
            </a:r>
            <a:r>
              <a:rPr lang="it-IT" sz="1600" u="none" dirty="0">
                <a:latin typeface="Century Gothic" panose="020B0502020202020204" pitchFamily="34" charset="0"/>
                <a:cs typeface="Calibri"/>
                <a:hlinkClick r:id="rId2"/>
              </a:rPr>
              <a:t>Tecniche per l’edilizia e il territorio</a:t>
            </a:r>
            <a:br>
              <a:rPr lang="it-IT" sz="1600" u="none" dirty="0">
                <a:latin typeface="Century Gothic" panose="020B0502020202020204" pitchFamily="34" charset="0"/>
                <a:cs typeface="Calibri"/>
              </a:rPr>
            </a:br>
            <a:r>
              <a:rPr lang="it-IT" sz="1600" u="none" dirty="0">
                <a:latin typeface="Century Gothic" panose="020B0502020202020204" pitchFamily="34" charset="0"/>
                <a:cs typeface="Calibri"/>
              </a:rPr>
              <a:t>• </a:t>
            </a:r>
            <a:r>
              <a:rPr lang="it-IT" sz="1600" u="none" dirty="0">
                <a:latin typeface="Century Gothic" panose="020B0502020202020204" pitchFamily="34" charset="0"/>
                <a:cs typeface="Calibri"/>
                <a:hlinkClick r:id="rId3"/>
              </a:rPr>
              <a:t>Tecnologie dei sistemi informatici</a:t>
            </a:r>
            <a:r>
              <a:rPr lang="it-IT" sz="1600" u="none" dirty="0">
                <a:latin typeface="Century Gothic" panose="020B0502020202020204" pitchFamily="34" charset="0"/>
                <a:cs typeface="Calibri"/>
              </a:rPr>
              <a:t> - sede di Cesena</a:t>
            </a:r>
          </a:p>
          <a:p>
            <a:r>
              <a:rPr lang="it-IT" sz="1600" u="none" dirty="0">
                <a:latin typeface="Century Gothic" panose="020B0502020202020204" pitchFamily="34" charset="0"/>
                <a:cs typeface="Calibri"/>
              </a:rPr>
              <a:t>•</a:t>
            </a:r>
            <a:r>
              <a:rPr lang="it-IT" sz="1600" u="none" dirty="0">
                <a:latin typeface="Century Gothic" panose="020B0502020202020204" pitchFamily="34" charset="0"/>
                <a:cs typeface="Calibri"/>
                <a:hlinkClick r:id="rId4"/>
              </a:rPr>
              <a:t> Meccatronica</a:t>
            </a:r>
            <a:r>
              <a:rPr lang="it-IT" sz="1600" u="none" dirty="0">
                <a:latin typeface="Century Gothic" panose="020B0502020202020204" pitchFamily="34" charset="0"/>
                <a:cs typeface="Calibri"/>
              </a:rPr>
              <a:t> - sede di Bologna e Imola</a:t>
            </a:r>
          </a:p>
          <a:p>
            <a:pPr marL="285750" indent="-285750">
              <a:buFont typeface="Arial" panose="020B0604020202020204" pitchFamily="34" charset="0"/>
              <a:buChar char="•"/>
            </a:pPr>
            <a:r>
              <a:rPr lang="it-IT" sz="1600" u="none" dirty="0">
                <a:latin typeface="Century Gothic" panose="020B0502020202020204" pitchFamily="34" charset="0"/>
                <a:cs typeface="Calibri"/>
                <a:hlinkClick r:id="rId5"/>
              </a:rPr>
              <a:t>Compositi polimerici</a:t>
            </a:r>
            <a:r>
              <a:rPr lang="it-IT" sz="1600" u="none" dirty="0">
                <a:latin typeface="Century Gothic" panose="020B0502020202020204" pitchFamily="34" charset="0"/>
                <a:cs typeface="Calibri"/>
              </a:rPr>
              <a:t> - sede di Bologna e Imola</a:t>
            </a:r>
            <a:br>
              <a:rPr lang="it-IT" sz="1600" b="1" u="none" dirty="0">
                <a:latin typeface="Century Gothic" panose="020B0502020202020204" pitchFamily="34" charset="0"/>
                <a:cs typeface="Calibri"/>
              </a:rPr>
            </a:br>
            <a:r>
              <a:rPr lang="it-IT" sz="1600" b="1" u="none" dirty="0">
                <a:latin typeface="Century Gothic" panose="020B0502020202020204" pitchFamily="34" charset="0"/>
                <a:cs typeface="Calibri"/>
              </a:rPr>
              <a:t>		   AMBITO SCIENZE </a:t>
            </a:r>
          </a:p>
          <a:p>
            <a:r>
              <a:rPr lang="it-IT" sz="1600" u="none" dirty="0">
                <a:latin typeface="Century Gothic" panose="020B0502020202020204" pitchFamily="34" charset="0"/>
                <a:ea typeface="+mn-lt"/>
                <a:cs typeface="+mn-lt"/>
              </a:rPr>
              <a:t> 	• </a:t>
            </a:r>
            <a:r>
              <a:rPr lang="it-IT" sz="1600" u="none" dirty="0">
                <a:latin typeface="Century Gothic" panose="020B0502020202020204" pitchFamily="34" charset="0"/>
                <a:cs typeface="Calibri"/>
                <a:hlinkClick r:id="rId6"/>
              </a:rPr>
              <a:t>Metodologie chimiche per prodotti e processi</a:t>
            </a:r>
            <a:endParaRPr lang="it-IT" sz="1600" u="none" dirty="0">
              <a:latin typeface="Century Gothic" panose="020B0502020202020204" pitchFamily="34" charset="0"/>
              <a:cs typeface="Calibri"/>
            </a:endParaRPr>
          </a:p>
          <a:p>
            <a:endParaRPr lang="it-IT" sz="1600" u="none" dirty="0">
              <a:latin typeface="Century Gothic" panose="020B0502020202020204" pitchFamily="34" charset="0"/>
              <a:ea typeface="+mn-lt"/>
              <a:cs typeface="Calibri"/>
            </a:endParaRPr>
          </a:p>
          <a:p>
            <a:r>
              <a:rPr lang="it-IT" sz="1600" u="none" dirty="0">
                <a:latin typeface="Century Gothic" panose="020B0502020202020204" pitchFamily="34" charset="0"/>
                <a:ea typeface="+mn-lt"/>
                <a:cs typeface="Calibri"/>
              </a:rPr>
              <a:t>Sito web &gt; </a:t>
            </a:r>
            <a:r>
              <a:rPr lang="it-IT" sz="1600" u="none" dirty="0">
                <a:latin typeface="Century Gothic" panose="020B0502020202020204" pitchFamily="34" charset="0"/>
                <a:ea typeface="+mn-lt"/>
                <a:cs typeface="Calibri"/>
                <a:hlinkClick r:id="rId7" action="ppaction://hlinkfile"/>
              </a:rPr>
              <a:t>super.unier.eu/</a:t>
            </a:r>
            <a:r>
              <a:rPr lang="it-IT" sz="1600" u="none" dirty="0" err="1">
                <a:latin typeface="Century Gothic" panose="020B0502020202020204" pitchFamily="34" charset="0"/>
                <a:ea typeface="+mn-lt"/>
                <a:cs typeface="Calibri"/>
                <a:hlinkClick r:id="rId7" action="ppaction://hlinkfile"/>
              </a:rPr>
              <a:t>it</a:t>
            </a:r>
            <a:endParaRPr lang="it-IT" sz="1600" u="none" dirty="0">
              <a:latin typeface="Century Gothic" panose="020B0502020202020204" pitchFamily="34" charset="0"/>
              <a:ea typeface="+mn-lt"/>
              <a:cs typeface="Calibri"/>
            </a:endParaRPr>
          </a:p>
        </p:txBody>
      </p:sp>
      <p:sp>
        <p:nvSpPr>
          <p:cNvPr id="5" name="CasellaDiTesto 4">
            <a:extLst>
              <a:ext uri="{FF2B5EF4-FFF2-40B4-BE49-F238E27FC236}">
                <a16:creationId xmlns:a16="http://schemas.microsoft.com/office/drawing/2014/main" id="{B853CC96-0F98-490F-8226-8C3855E5CD9F}"/>
              </a:ext>
            </a:extLst>
          </p:cNvPr>
          <p:cNvSpPr txBox="1"/>
          <p:nvPr/>
        </p:nvSpPr>
        <p:spPr>
          <a:xfrm>
            <a:off x="264872" y="905964"/>
            <a:ext cx="8723915"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u="none" dirty="0">
                <a:latin typeface="Century Gothic" panose="020B0502020202020204" pitchFamily="34" charset="0"/>
                <a:ea typeface="+mn-lt"/>
                <a:cs typeface="Calibri"/>
              </a:rPr>
              <a:t>Corsi fortemente orientati alla </a:t>
            </a:r>
            <a:r>
              <a:rPr lang="it-IT" b="1" u="none" dirty="0">
                <a:latin typeface="Century Gothic" panose="020B0502020202020204" pitchFamily="34" charset="0"/>
                <a:ea typeface="+mn-lt"/>
                <a:cs typeface="Calibri"/>
              </a:rPr>
              <a:t>formazione tecnica</a:t>
            </a:r>
            <a:r>
              <a:rPr lang="it-IT" u="none" dirty="0">
                <a:latin typeface="Century Gothic" panose="020B0502020202020204" pitchFamily="34" charset="0"/>
                <a:ea typeface="+mn-lt"/>
                <a:cs typeface="Calibri"/>
              </a:rPr>
              <a:t> di personale </a:t>
            </a:r>
            <a:r>
              <a:rPr lang="it-IT" b="1" u="none" dirty="0">
                <a:latin typeface="Century Gothic" panose="020B0502020202020204" pitchFamily="34" charset="0"/>
                <a:ea typeface="+mn-lt"/>
                <a:cs typeface="Calibri"/>
              </a:rPr>
              <a:t>qualificato </a:t>
            </a:r>
            <a:r>
              <a:rPr lang="it-IT" u="none" dirty="0">
                <a:latin typeface="Century Gothic" panose="020B0502020202020204" pitchFamily="34" charset="0"/>
                <a:ea typeface="+mn-lt"/>
                <a:cs typeface="Calibri"/>
              </a:rPr>
              <a:t>e specializzato in </a:t>
            </a:r>
            <a:r>
              <a:rPr lang="it-IT" b="1" u="none" dirty="0">
                <a:latin typeface="Century Gothic" panose="020B0502020202020204" pitchFamily="34" charset="0"/>
                <a:ea typeface="+mn-lt"/>
                <a:cs typeface="Calibri"/>
              </a:rPr>
              <a:t>specifici settori</a:t>
            </a:r>
            <a:r>
              <a:rPr lang="it-IT" u="none" dirty="0">
                <a:latin typeface="Century Gothic" panose="020B0502020202020204" pitchFamily="34" charset="0"/>
                <a:ea typeface="+mn-lt"/>
                <a:cs typeface="Calibri"/>
              </a:rPr>
              <a:t> in cui sono richieste competenze di</a:t>
            </a:r>
            <a:r>
              <a:rPr lang="it-IT" b="1" u="none" dirty="0">
                <a:latin typeface="Century Gothic" panose="020B0502020202020204" pitchFamily="34" charset="0"/>
                <a:ea typeface="+mn-lt"/>
                <a:cs typeface="Calibri"/>
              </a:rPr>
              <a:t> elevato livello</a:t>
            </a:r>
            <a:r>
              <a:rPr lang="it-IT" u="none" dirty="0">
                <a:latin typeface="Century Gothic" panose="020B0502020202020204" pitchFamily="34" charset="0"/>
                <a:ea typeface="+mn-lt"/>
                <a:cs typeface="Calibri"/>
              </a:rPr>
              <a:t>.</a:t>
            </a:r>
            <a:endParaRPr lang="it-IT" b="1" u="none" dirty="0">
              <a:solidFill>
                <a:srgbClr val="BD2B0B"/>
              </a:solidFill>
              <a:latin typeface="Century Gothic" panose="020B0502020202020204" pitchFamily="34" charset="0"/>
              <a:cs typeface="Calibri"/>
            </a:endParaRPr>
          </a:p>
        </p:txBody>
      </p:sp>
      <p:sp>
        <p:nvSpPr>
          <p:cNvPr id="6" name="CasellaDiTesto 5">
            <a:extLst>
              <a:ext uri="{FF2B5EF4-FFF2-40B4-BE49-F238E27FC236}">
                <a16:creationId xmlns:a16="http://schemas.microsoft.com/office/drawing/2014/main" id="{F8718A68-736A-41B7-95C9-ED8E62561A2B}"/>
              </a:ext>
            </a:extLst>
          </p:cNvPr>
          <p:cNvSpPr txBox="1"/>
          <p:nvPr/>
        </p:nvSpPr>
        <p:spPr>
          <a:xfrm>
            <a:off x="264872" y="1935086"/>
            <a:ext cx="8580514" cy="230832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it-IT" sz="1600" b="1" u="none" dirty="0">
                <a:solidFill>
                  <a:srgbClr val="BD2B0B"/>
                </a:solidFill>
                <a:latin typeface="Century Gothic" panose="020B0502020202020204" pitchFamily="34" charset="0"/>
                <a:cs typeface="Calibri" panose="020F0502020204030204" pitchFamily="34" charset="0"/>
              </a:rPr>
              <a:t>DIFFERENZE CON LE ALTRE LAUREE</a:t>
            </a:r>
          </a:p>
          <a:p>
            <a:pPr marL="342900" indent="-342900" algn="just">
              <a:buFont typeface="Arial"/>
              <a:buChar char="•"/>
              <a:defRPr/>
            </a:pPr>
            <a:r>
              <a:rPr lang="it-IT" sz="1600" u="none" dirty="0">
                <a:solidFill>
                  <a:prstClr val="black"/>
                </a:solidFill>
                <a:latin typeface="Century Gothic" panose="020B0502020202020204" pitchFamily="34" charset="0"/>
                <a:ea typeface="+mn-lt"/>
                <a:cs typeface="Calibri" panose="020F0502020204030204" pitchFamily="34" charset="0"/>
              </a:rPr>
              <a:t>Molti CFU sono acquisiti attraverso attività di </a:t>
            </a:r>
            <a:r>
              <a:rPr lang="it-IT" sz="1600" b="1" u="none" dirty="0">
                <a:solidFill>
                  <a:prstClr val="black"/>
                </a:solidFill>
                <a:latin typeface="Century Gothic" panose="020B0502020202020204" pitchFamily="34" charset="0"/>
                <a:ea typeface="+mn-lt"/>
                <a:cs typeface="Calibri" panose="020F0502020204030204" pitchFamily="34" charset="0"/>
              </a:rPr>
              <a:t>tirocinio </a:t>
            </a:r>
            <a:r>
              <a:rPr lang="it-IT" sz="1600" u="none" dirty="0">
                <a:solidFill>
                  <a:prstClr val="black"/>
                </a:solidFill>
                <a:latin typeface="Century Gothic" panose="020B0502020202020204" pitchFamily="34" charset="0"/>
                <a:ea typeface="+mn-lt"/>
                <a:cs typeface="Calibri" panose="020F0502020204030204" pitchFamily="34" charset="0"/>
              </a:rPr>
              <a:t>e attività di </a:t>
            </a:r>
            <a:r>
              <a:rPr lang="it-IT" sz="1600" b="1" u="none" dirty="0">
                <a:solidFill>
                  <a:prstClr val="black"/>
                </a:solidFill>
                <a:latin typeface="Century Gothic" panose="020B0502020202020204" pitchFamily="34" charset="0"/>
                <a:ea typeface="+mn-lt"/>
                <a:cs typeface="Calibri" panose="020F0502020204030204" pitchFamily="34" charset="0"/>
              </a:rPr>
              <a:t>laboratorio</a:t>
            </a:r>
            <a:endParaRPr lang="it-IT" sz="1600" u="none" dirty="0">
              <a:solidFill>
                <a:prstClr val="black"/>
              </a:solidFill>
              <a:latin typeface="Century Gothic" panose="020B0502020202020204" pitchFamily="34" charset="0"/>
              <a:cs typeface="Calibri" panose="020F0502020204030204" pitchFamily="34" charset="0"/>
            </a:endParaRPr>
          </a:p>
          <a:p>
            <a:pPr marL="342900" indent="-342900" algn="just">
              <a:buFont typeface="Arial"/>
              <a:buChar char="•"/>
              <a:defRPr/>
            </a:pPr>
            <a:r>
              <a:rPr lang="it-IT" sz="1600" u="none" dirty="0">
                <a:latin typeface="Century Gothic" panose="020B0502020202020204" pitchFamily="34" charset="0"/>
                <a:ea typeface="+mn-lt"/>
                <a:cs typeface="Calibri" panose="020F0502020204030204" pitchFamily="34" charset="0"/>
              </a:rPr>
              <a:t>Circa </a:t>
            </a:r>
            <a:r>
              <a:rPr lang="it-IT" sz="1600" b="1" u="none" dirty="0">
                <a:latin typeface="Century Gothic" panose="020B0502020202020204" pitchFamily="34" charset="0"/>
                <a:ea typeface="+mn-lt"/>
                <a:cs typeface="Calibri" panose="020F0502020204030204" pitchFamily="34" charset="0"/>
              </a:rPr>
              <a:t>1/3</a:t>
            </a:r>
            <a:r>
              <a:rPr lang="it-IT" sz="1600" u="none" dirty="0">
                <a:latin typeface="Century Gothic" panose="020B0502020202020204" pitchFamily="34" charset="0"/>
                <a:ea typeface="+mn-lt"/>
                <a:cs typeface="Calibri" panose="020F0502020204030204" pitchFamily="34" charset="0"/>
              </a:rPr>
              <a:t> dei </a:t>
            </a:r>
            <a:r>
              <a:rPr lang="it-IT" sz="1600" b="1" u="none" dirty="0">
                <a:latin typeface="Century Gothic" panose="020B0502020202020204" pitchFamily="34" charset="0"/>
                <a:ea typeface="+mn-lt"/>
                <a:cs typeface="Calibri" panose="020F0502020204030204" pitchFamily="34" charset="0"/>
              </a:rPr>
              <a:t>CFU</a:t>
            </a:r>
            <a:r>
              <a:rPr lang="it-IT" sz="1600" u="none" dirty="0">
                <a:latin typeface="Century Gothic" panose="020B0502020202020204" pitchFamily="34" charset="0"/>
                <a:ea typeface="+mn-lt"/>
                <a:cs typeface="Calibri" panose="020F0502020204030204" pitchFamily="34" charset="0"/>
              </a:rPr>
              <a:t> dedicati a </a:t>
            </a:r>
            <a:r>
              <a:rPr lang="it-IT" sz="1600" b="1" u="none" dirty="0">
                <a:latin typeface="Century Gothic" panose="020B0502020202020204" pitchFamily="34" charset="0"/>
                <a:ea typeface="+mn-lt"/>
                <a:cs typeface="Calibri" panose="020F0502020204030204" pitchFamily="34" charset="0"/>
              </a:rPr>
              <a:t>tirocinio</a:t>
            </a:r>
            <a:r>
              <a:rPr lang="it-IT" sz="1600" u="none" dirty="0">
                <a:latin typeface="Century Gothic" panose="020B0502020202020204" pitchFamily="34" charset="0"/>
                <a:ea typeface="+mn-lt"/>
                <a:cs typeface="Calibri" panose="020F0502020204030204" pitchFamily="34" charset="0"/>
              </a:rPr>
              <a:t> e circa </a:t>
            </a:r>
            <a:r>
              <a:rPr lang="it-IT" sz="1600" b="1" u="none" dirty="0">
                <a:latin typeface="Century Gothic" panose="020B0502020202020204" pitchFamily="34" charset="0"/>
                <a:ea typeface="+mn-lt"/>
                <a:cs typeface="Calibri" panose="020F0502020204030204" pitchFamily="34" charset="0"/>
              </a:rPr>
              <a:t>1/3 </a:t>
            </a:r>
            <a:r>
              <a:rPr lang="it-IT" sz="1600" u="none" dirty="0">
                <a:latin typeface="Century Gothic" panose="020B0502020202020204" pitchFamily="34" charset="0"/>
                <a:ea typeface="+mn-lt"/>
                <a:cs typeface="Calibri" panose="020F0502020204030204" pitchFamily="34" charset="0"/>
              </a:rPr>
              <a:t>ad attività di </a:t>
            </a:r>
            <a:r>
              <a:rPr lang="it-IT" sz="1600" b="1" u="none" dirty="0">
                <a:latin typeface="Century Gothic" panose="020B0502020202020204" pitchFamily="34" charset="0"/>
                <a:ea typeface="+mn-lt"/>
                <a:cs typeface="Calibri" panose="020F0502020204030204" pitchFamily="34" charset="0"/>
              </a:rPr>
              <a:t>laboratorio</a:t>
            </a:r>
            <a:endParaRPr lang="it-IT" sz="1600" b="1" u="none" dirty="0">
              <a:solidFill>
                <a:prstClr val="black"/>
              </a:solidFill>
              <a:latin typeface="Century Gothic" panose="020B0502020202020204" pitchFamily="34" charset="0"/>
              <a:ea typeface="+mn-lt"/>
              <a:cs typeface="Calibri" panose="020F0502020204030204" pitchFamily="34" charset="0"/>
            </a:endParaRPr>
          </a:p>
          <a:p>
            <a:pPr marL="342900" indent="-342900" algn="just">
              <a:buFont typeface="Arial"/>
              <a:buChar char="•"/>
              <a:defRPr/>
            </a:pPr>
            <a:r>
              <a:rPr lang="it-IT" sz="1600" u="none" dirty="0">
                <a:solidFill>
                  <a:prstClr val="black"/>
                </a:solidFill>
                <a:latin typeface="Century Gothic" panose="020B0502020202020204" pitchFamily="34" charset="0"/>
                <a:ea typeface="+mn-lt"/>
                <a:cs typeface="Calibri" panose="020F0502020204030204" pitchFamily="34" charset="0"/>
              </a:rPr>
              <a:t>Acquisizione</a:t>
            </a:r>
            <a:r>
              <a:rPr lang="it-IT" sz="1600" b="1" u="none" dirty="0">
                <a:solidFill>
                  <a:prstClr val="black"/>
                </a:solidFill>
                <a:latin typeface="Century Gothic" panose="020B0502020202020204" pitchFamily="34" charset="0"/>
                <a:ea typeface="+mn-lt"/>
                <a:cs typeface="Calibri" panose="020F0502020204030204" pitchFamily="34" charset="0"/>
              </a:rPr>
              <a:t> di competenze pratiche </a:t>
            </a:r>
            <a:r>
              <a:rPr lang="it-IT" sz="1600" u="none" dirty="0">
                <a:solidFill>
                  <a:prstClr val="black"/>
                </a:solidFill>
                <a:latin typeface="Century Gothic" panose="020B0502020202020204" pitchFamily="34" charset="0"/>
                <a:ea typeface="+mn-lt"/>
                <a:cs typeface="Calibri" panose="020F0502020204030204" pitchFamily="34" charset="0"/>
              </a:rPr>
              <a:t>spendibili immediatamente nel mondo del lavoro</a:t>
            </a:r>
            <a:endParaRPr lang="it-IT" sz="1600" u="none" dirty="0">
              <a:solidFill>
                <a:srgbClr val="000000"/>
              </a:solidFill>
              <a:latin typeface="Century Gothic" panose="020B0502020202020204" pitchFamily="34" charset="0"/>
              <a:cs typeface="Calibri" panose="020F0502020204030204" pitchFamily="34" charset="0"/>
            </a:endParaRPr>
          </a:p>
          <a:p>
            <a:pPr marL="342900" indent="-342900" algn="just">
              <a:buFont typeface="Arial"/>
              <a:buChar char="•"/>
              <a:defRPr/>
            </a:pPr>
            <a:r>
              <a:rPr lang="it-IT" sz="1600" u="none" dirty="0">
                <a:solidFill>
                  <a:prstClr val="black"/>
                </a:solidFill>
                <a:latin typeface="Century Gothic" panose="020B0502020202020204" pitchFamily="34" charset="0"/>
                <a:ea typeface="+mn-lt"/>
                <a:cs typeface="Calibri" panose="020F0502020204030204" pitchFamily="34" charset="0"/>
              </a:rPr>
              <a:t>Forti sinergie con aziende, imprese, ordini professionali e amministrazioni pubbliche</a:t>
            </a:r>
            <a:endParaRPr lang="it-IT" sz="1600" u="none" dirty="0">
              <a:solidFill>
                <a:srgbClr val="000000"/>
              </a:solidFill>
              <a:latin typeface="Century Gothic" panose="020B0502020202020204" pitchFamily="34" charset="0"/>
              <a:cs typeface="Calibri" panose="020F0502020204030204" pitchFamily="34" charset="0"/>
            </a:endParaRPr>
          </a:p>
          <a:p>
            <a:pPr marL="342900" indent="-342900" algn="just">
              <a:buFont typeface="Arial"/>
              <a:buChar char="•"/>
              <a:defRPr/>
            </a:pPr>
            <a:r>
              <a:rPr lang="it-IT" sz="1600" b="1" u="none" dirty="0">
                <a:latin typeface="Century Gothic" panose="020B0502020202020204" pitchFamily="34" charset="0"/>
                <a:ea typeface="+mn-lt"/>
                <a:cs typeface="Calibri" panose="020F0502020204030204" pitchFamily="34" charset="0"/>
              </a:rPr>
              <a:t>Non</a:t>
            </a:r>
            <a:r>
              <a:rPr lang="it-IT" sz="1600" u="none" dirty="0">
                <a:latin typeface="Century Gothic" panose="020B0502020202020204" pitchFamily="34" charset="0"/>
                <a:ea typeface="+mn-lt"/>
                <a:cs typeface="Calibri" panose="020F0502020204030204" pitchFamily="34" charset="0"/>
              </a:rPr>
              <a:t> consentono l’iscrizione diretta alla LM.</a:t>
            </a:r>
          </a:p>
          <a:p>
            <a:pPr marL="342900" indent="-342900" algn="just">
              <a:buFont typeface="Arial"/>
              <a:buChar char="•"/>
              <a:defRPr/>
            </a:pPr>
            <a:r>
              <a:rPr lang="it-IT" sz="1600" u="none" dirty="0">
                <a:solidFill>
                  <a:prstClr val="black"/>
                </a:solidFill>
                <a:latin typeface="Century Gothic" panose="020B0502020202020204" pitchFamily="34" charset="0"/>
                <a:ea typeface="+mn-lt"/>
                <a:cs typeface="Calibri" panose="020F0502020204030204" pitchFamily="34" charset="0"/>
              </a:rPr>
              <a:t>Accesso: </a:t>
            </a:r>
            <a:r>
              <a:rPr lang="it-IT" sz="1600" b="1" u="none" dirty="0">
                <a:solidFill>
                  <a:prstClr val="black"/>
                </a:solidFill>
                <a:latin typeface="Century Gothic" panose="020B0502020202020204" pitchFamily="34" charset="0"/>
                <a:ea typeface="+mn-lt"/>
                <a:cs typeface="Calibri" panose="020F0502020204030204" pitchFamily="34" charset="0"/>
              </a:rPr>
              <a:t>TOLC LP</a:t>
            </a:r>
            <a:endParaRPr lang="it-IT" sz="1600" b="1" u="none"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70379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r>
              <a:rPr lang="it-IT" dirty="0"/>
              <a:t>Il diritto allo studio</a:t>
            </a:r>
          </a:p>
          <a:p>
            <a:pPr algn="ctr"/>
            <a:r>
              <a:rPr lang="it-IT" dirty="0">
                <a:solidFill>
                  <a:schemeClr val="tx1"/>
                </a:solidFill>
                <a:hlinkClick r:id="rId2">
                  <a:extLst>
                    <a:ext uri="{A12FA001-AC4F-418D-AE19-62706E023703}">
                      <ahyp:hlinkClr xmlns:ahyp="http://schemas.microsoft.com/office/drawing/2018/hyperlinkcolor" val="tx"/>
                    </a:ext>
                  </a:extLst>
                </a:hlinkClick>
              </a:rPr>
              <a:t>www.er-go.it</a:t>
            </a:r>
            <a:r>
              <a:rPr lang="it-IT" dirty="0">
                <a:solidFill>
                  <a:schemeClr val="tx1"/>
                </a:solidFill>
              </a:rPr>
              <a:t> </a:t>
            </a:r>
          </a:p>
        </p:txBody>
      </p:sp>
      <p:sp>
        <p:nvSpPr>
          <p:cNvPr id="5" name="Text Box 7"/>
          <p:cNvSpPr txBox="1">
            <a:spLocks noChangeArrowheads="1"/>
          </p:cNvSpPr>
          <p:nvPr/>
        </p:nvSpPr>
        <p:spPr bwMode="auto">
          <a:xfrm>
            <a:off x="409544" y="1124744"/>
            <a:ext cx="8497192"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u="none" dirty="0">
                <a:latin typeface="Century Gothic" panose="020B0502020202020204" pitchFamily="34" charset="0"/>
              </a:rPr>
              <a:t>Benefici che ti possono aiutare nel percorso accademico erogati dall’Azienda Regionale per il Diritto allo Studio della Regione Emilia Romagna</a:t>
            </a:r>
            <a:r>
              <a:rPr lang="it-IT" altLang="it-IT" b="1" u="none" dirty="0">
                <a:latin typeface="Century Gothic" panose="020B0502020202020204" pitchFamily="34" charset="0"/>
              </a:rPr>
              <a:t> </a:t>
            </a:r>
            <a:r>
              <a:rPr lang="it-IT" altLang="it-IT" u="none" dirty="0">
                <a:latin typeface="Century Gothic" panose="020B0502020202020204" pitchFamily="34" charset="0"/>
              </a:rPr>
              <a:t>e dall’Università di bologna sulla base di requisiti di accesso di tipo </a:t>
            </a:r>
            <a:r>
              <a:rPr lang="it-IT" altLang="it-IT" b="1" u="none" dirty="0">
                <a:latin typeface="Century Gothic" panose="020B0502020202020204" pitchFamily="34" charset="0"/>
              </a:rPr>
              <a:t>finanziario</a:t>
            </a:r>
            <a:r>
              <a:rPr lang="it-IT" altLang="it-IT" u="none" dirty="0">
                <a:latin typeface="Century Gothic" panose="020B0502020202020204" pitchFamily="34" charset="0"/>
              </a:rPr>
              <a:t>.</a:t>
            </a:r>
          </a:p>
          <a:p>
            <a:pPr eaLnBrk="1" hangingPunct="1">
              <a:spcBef>
                <a:spcPct val="50000"/>
              </a:spcBef>
            </a:pPr>
            <a:r>
              <a:rPr lang="it-IT" altLang="it-IT" sz="1200" b="1" u="none" dirty="0">
                <a:latin typeface="Century Gothic" panose="020B0502020202020204" pitchFamily="34" charset="0"/>
              </a:rPr>
              <a:t>● </a:t>
            </a:r>
            <a:r>
              <a:rPr lang="it-IT" altLang="it-IT" b="1" u="none" dirty="0">
                <a:latin typeface="Century Gothic" panose="020B0502020202020204" pitchFamily="34" charset="0"/>
              </a:rPr>
              <a:t>BORSE DI STUDIO</a:t>
            </a:r>
          </a:p>
          <a:p>
            <a:pPr eaLnBrk="1" hangingPunct="1">
              <a:spcBef>
                <a:spcPct val="50000"/>
              </a:spcBef>
              <a:buFontTx/>
              <a:buChar char="•"/>
            </a:pPr>
            <a:r>
              <a:rPr lang="it-IT" altLang="it-IT" b="1" u="none" dirty="0">
                <a:latin typeface="Century Gothic" panose="020B0502020202020204" pitchFamily="34" charset="0"/>
              </a:rPr>
              <a:t>RIDUZIONE DELLE TASSE</a:t>
            </a:r>
          </a:p>
          <a:p>
            <a:pPr eaLnBrk="1" hangingPunct="1">
              <a:spcBef>
                <a:spcPct val="50000"/>
              </a:spcBef>
              <a:buFontTx/>
              <a:buChar char="•"/>
            </a:pPr>
            <a:r>
              <a:rPr lang="it-IT" altLang="it-IT" b="1" u="none" dirty="0">
                <a:latin typeface="Century Gothic" panose="020B0502020202020204" pitchFamily="34" charset="0"/>
              </a:rPr>
              <a:t>POSTI ALLOGGIO IN STUDENTATO</a:t>
            </a:r>
          </a:p>
          <a:p>
            <a:pPr eaLnBrk="1" hangingPunct="1">
              <a:spcBef>
                <a:spcPct val="50000"/>
              </a:spcBef>
              <a:buFontTx/>
              <a:buChar char="•"/>
            </a:pPr>
            <a:r>
              <a:rPr lang="it-IT" altLang="it-IT" b="1" u="none" dirty="0">
                <a:latin typeface="Century Gothic" panose="020B0502020202020204" pitchFamily="34" charset="0"/>
              </a:rPr>
              <a:t>RISTORAZIONE</a:t>
            </a:r>
          </a:p>
          <a:p>
            <a:pPr eaLnBrk="1" hangingPunct="1">
              <a:spcBef>
                <a:spcPct val="50000"/>
              </a:spcBef>
              <a:buFontTx/>
              <a:buChar char="•"/>
            </a:pPr>
            <a:r>
              <a:rPr lang="it-IT" altLang="it-IT" b="1" u="none" dirty="0">
                <a:latin typeface="Century Gothic" panose="020B0502020202020204" pitchFamily="34" charset="0"/>
              </a:rPr>
              <a:t>PART TIME (150 ore DI COLLABORAZIONE ALL’UNIVERSITA’)</a:t>
            </a:r>
          </a:p>
          <a:p>
            <a:pPr eaLnBrk="1" hangingPunct="1">
              <a:spcBef>
                <a:spcPct val="50000"/>
              </a:spcBef>
              <a:buFontTx/>
              <a:buChar char="•"/>
            </a:pPr>
            <a:r>
              <a:rPr lang="it-IT" altLang="it-IT" b="1" u="none" dirty="0">
                <a:latin typeface="Century Gothic" panose="020B0502020202020204" pitchFamily="34" charset="0"/>
              </a:rPr>
              <a:t>CONTRIBUTI PER MOBILITA’ ERASMUS/OVERSEAS</a:t>
            </a:r>
          </a:p>
          <a:p>
            <a:pPr eaLnBrk="1" hangingPunct="1">
              <a:spcBef>
                <a:spcPct val="50000"/>
              </a:spcBef>
              <a:buFontTx/>
              <a:buChar char="•"/>
            </a:pPr>
            <a:r>
              <a:rPr lang="it-IT" altLang="it-IT" b="1" u="none" dirty="0">
                <a:latin typeface="Century Gothic" panose="020B0502020202020204" pitchFamily="34" charset="0"/>
              </a:rPr>
              <a:t>AGEVOLAZIONI PER DISABILI</a:t>
            </a:r>
          </a:p>
          <a:p>
            <a:pPr algn="ctr" eaLnBrk="1" hangingPunct="1">
              <a:spcBef>
                <a:spcPct val="50000"/>
              </a:spcBef>
            </a:pPr>
            <a:r>
              <a:rPr lang="it-IT" altLang="it-IT" b="1" u="none" dirty="0">
                <a:solidFill>
                  <a:srgbClr val="C00000"/>
                </a:solidFill>
                <a:latin typeface="Century Gothic" panose="020B0502020202020204" pitchFamily="34" charset="0"/>
              </a:rPr>
              <a:t>Attenzione: i bandi vengono pubblicati nel mese di giugno sul portale di Ateneo e sul portale di </a:t>
            </a:r>
            <a:r>
              <a:rPr lang="it-IT" altLang="it-IT" b="1" u="none" dirty="0" err="1">
                <a:solidFill>
                  <a:srgbClr val="C00000"/>
                </a:solidFill>
                <a:latin typeface="Century Gothic" panose="020B0502020202020204" pitchFamily="34" charset="0"/>
              </a:rPr>
              <a:t>Er</a:t>
            </a:r>
            <a:r>
              <a:rPr lang="it-IT" altLang="it-IT" b="1" u="none" dirty="0">
                <a:solidFill>
                  <a:srgbClr val="C00000"/>
                </a:solidFill>
                <a:latin typeface="Century Gothic" panose="020B0502020202020204" pitchFamily="34" charset="0"/>
              </a:rPr>
              <a:t>-Go.</a:t>
            </a:r>
          </a:p>
          <a:p>
            <a:pPr eaLnBrk="1" hangingPunct="1">
              <a:spcBef>
                <a:spcPct val="50000"/>
              </a:spcBef>
            </a:pPr>
            <a:r>
              <a:rPr lang="it-IT" altLang="it-IT" b="1" u="none" dirty="0">
                <a:solidFill>
                  <a:srgbClr val="C00000"/>
                </a:solidFill>
                <a:latin typeface="Century Gothic" panose="020B0502020202020204" pitchFamily="34" charset="0"/>
              </a:rPr>
              <a:t>Scopri come ridurre i costi del percorso universitario </a:t>
            </a:r>
            <a:r>
              <a:rPr lang="it-IT" altLang="it-IT" b="1" u="none" dirty="0">
                <a:solidFill>
                  <a:srgbClr val="C00000"/>
                </a:solidFill>
                <a:latin typeface="Century Gothic" panose="020B0502020202020204" pitchFamily="34" charset="0"/>
                <a:hlinkClick r:id="rId3"/>
              </a:rPr>
              <a:t>https://www.youtube.com/watch?v=jRvzEOavqMw</a:t>
            </a:r>
            <a:r>
              <a:rPr lang="it-IT" altLang="it-IT" b="1" u="none" dirty="0">
                <a:solidFill>
                  <a:srgbClr val="C00000"/>
                </a:solidFill>
                <a:latin typeface="Century Gothic" panose="020B0502020202020204" pitchFamily="34" charset="0"/>
              </a:rPr>
              <a:t> </a:t>
            </a:r>
          </a:p>
        </p:txBody>
      </p:sp>
    </p:spTree>
    <p:extLst>
      <p:ext uri="{BB962C8B-B14F-4D97-AF65-F5344CB8AC3E}">
        <p14:creationId xmlns:p14="http://schemas.microsoft.com/office/powerpoint/2010/main" val="181192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CE9D62-1B58-41A1-9844-CBF3DA606871}"/>
              </a:ext>
            </a:extLst>
          </p:cNvPr>
          <p:cNvSpPr>
            <a:spLocks noGrp="1" noChangeArrowheads="1"/>
          </p:cNvSpPr>
          <p:nvPr>
            <p:ph type="body" sz="quarter" idx="10"/>
          </p:nvPr>
        </p:nvSpPr>
        <p:spPr bwMode="auto">
          <a:xfrm>
            <a:off x="2322562" y="1080370"/>
            <a:ext cx="6318647" cy="486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it-IT" altLang="it-IT" sz="2100" dirty="0">
                <a:solidFill>
                  <a:srgbClr val="C00000"/>
                </a:solidFill>
                <a:cs typeface="Calibri" panose="020F0502020204030204" pitchFamily="34" charset="0"/>
              </a:rPr>
              <a:t>OPEN DAY</a:t>
            </a:r>
            <a:br>
              <a:rPr lang="it-IT" altLang="it-IT" dirty="0">
                <a:solidFill>
                  <a:srgbClr val="C00000"/>
                </a:solidFill>
                <a:latin typeface="Calibri" panose="020F0502020204030204" pitchFamily="34" charset="0"/>
                <a:cs typeface="Calibri" panose="020F0502020204030204" pitchFamily="34" charset="0"/>
              </a:rPr>
            </a:br>
            <a:endParaRPr lang="it-IT" altLang="it-IT" sz="1350" dirty="0">
              <a:solidFill>
                <a:srgbClr val="C00000"/>
              </a:solidFill>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00AF0C11-01B9-4AA3-9A49-CD753B150E4F}"/>
              </a:ext>
            </a:extLst>
          </p:cNvPr>
          <p:cNvSpPr txBox="1"/>
          <p:nvPr/>
        </p:nvSpPr>
        <p:spPr>
          <a:xfrm>
            <a:off x="1410519" y="2711663"/>
            <a:ext cx="2288332" cy="369332"/>
          </a:xfrm>
          <a:prstGeom prst="rect">
            <a:avLst/>
          </a:prstGeom>
          <a:noFill/>
        </p:spPr>
        <p:txBody>
          <a:bodyPr wrap="square" rtlCol="0">
            <a:spAutoFit/>
          </a:bodyPr>
          <a:lstStyle/>
          <a:p>
            <a:pPr>
              <a:defRPr/>
            </a:pPr>
            <a:r>
              <a:rPr lang="it-IT" altLang="it-IT" b="1" u="none" dirty="0">
                <a:solidFill>
                  <a:srgbClr val="C00000"/>
                </a:solidFill>
                <a:latin typeface="Century Gothic" panose="020B0502020202020204" pitchFamily="34" charset="0"/>
                <a:cs typeface="Calibri" panose="020F0502020204030204" pitchFamily="34" charset="0"/>
              </a:rPr>
              <a:t>AlmaMathematica</a:t>
            </a:r>
          </a:p>
        </p:txBody>
      </p:sp>
      <p:sp>
        <p:nvSpPr>
          <p:cNvPr id="5" name="CasellaDiTesto 4">
            <a:extLst>
              <a:ext uri="{FF2B5EF4-FFF2-40B4-BE49-F238E27FC236}">
                <a16:creationId xmlns:a16="http://schemas.microsoft.com/office/drawing/2014/main" id="{42B00B1B-27B3-4F8D-8995-FFC22C88E6B0}"/>
              </a:ext>
            </a:extLst>
          </p:cNvPr>
          <p:cNvSpPr txBox="1"/>
          <p:nvPr/>
        </p:nvSpPr>
        <p:spPr>
          <a:xfrm>
            <a:off x="1410519" y="3113872"/>
            <a:ext cx="4071368" cy="923330"/>
          </a:xfrm>
          <a:prstGeom prst="rect">
            <a:avLst/>
          </a:prstGeom>
          <a:noFill/>
        </p:spPr>
        <p:txBody>
          <a:bodyPr wrap="square" rtlCol="0">
            <a:spAutoFit/>
          </a:bodyPr>
          <a:lstStyle/>
          <a:p>
            <a:pPr>
              <a:defRPr/>
            </a:pPr>
            <a:r>
              <a:rPr lang="it-IT" u="none" dirty="0">
                <a:solidFill>
                  <a:prstClr val="black"/>
                </a:solidFill>
                <a:latin typeface="Century Gothic" panose="020B0502020202020204" pitchFamily="34" charset="0"/>
                <a:hlinkClick r:id="rId2"/>
              </a:rPr>
              <a:t>Entra nella piattaforma </a:t>
            </a:r>
            <a:r>
              <a:rPr lang="it-IT" u="none" dirty="0">
                <a:solidFill>
                  <a:prstClr val="black"/>
                </a:solidFill>
                <a:latin typeface="Century Gothic" panose="020B0502020202020204" pitchFamily="34" charset="0"/>
              </a:rPr>
              <a:t>ed esercitati insieme ad un tutor per prepararti al </a:t>
            </a:r>
            <a:r>
              <a:rPr lang="it-IT" b="1" u="none" dirty="0">
                <a:solidFill>
                  <a:prstClr val="black"/>
                </a:solidFill>
                <a:latin typeface="Century Gothic" panose="020B0502020202020204" pitchFamily="34" charset="0"/>
              </a:rPr>
              <a:t>TOLC</a:t>
            </a:r>
            <a:endParaRPr lang="it-IT" u="none" dirty="0">
              <a:solidFill>
                <a:prstClr val="black"/>
              </a:solidFill>
              <a:latin typeface="Century Gothic" panose="020B0502020202020204" pitchFamily="34" charset="0"/>
            </a:endParaRPr>
          </a:p>
        </p:txBody>
      </p:sp>
      <p:sp>
        <p:nvSpPr>
          <p:cNvPr id="9" name="CasellaDiTesto 8">
            <a:extLst>
              <a:ext uri="{FF2B5EF4-FFF2-40B4-BE49-F238E27FC236}">
                <a16:creationId xmlns:a16="http://schemas.microsoft.com/office/drawing/2014/main" id="{1D7D3D55-D007-4346-90E1-BCDEB4D15D67}"/>
              </a:ext>
            </a:extLst>
          </p:cNvPr>
          <p:cNvSpPr txBox="1"/>
          <p:nvPr/>
        </p:nvSpPr>
        <p:spPr>
          <a:xfrm>
            <a:off x="4011891" y="1383508"/>
            <a:ext cx="2741834" cy="923330"/>
          </a:xfrm>
          <a:prstGeom prst="rect">
            <a:avLst/>
          </a:prstGeom>
          <a:noFill/>
        </p:spPr>
        <p:txBody>
          <a:bodyPr wrap="square" rtlCol="0">
            <a:spAutoFit/>
          </a:bodyPr>
          <a:lstStyle/>
          <a:p>
            <a:pPr algn="ctr">
              <a:defRPr/>
            </a:pPr>
            <a:r>
              <a:rPr lang="it-IT" u="none" dirty="0">
                <a:solidFill>
                  <a:prstClr val="black"/>
                </a:solidFill>
                <a:latin typeface="Century Gothic" panose="020B0502020202020204" pitchFamily="34" charset="0"/>
              </a:rPr>
              <a:t>Consulta l’</a:t>
            </a:r>
            <a:r>
              <a:rPr lang="it-IT" u="none" dirty="0">
                <a:solidFill>
                  <a:prstClr val="black"/>
                </a:solidFill>
                <a:latin typeface="Century Gothic" panose="020B0502020202020204" pitchFamily="34" charset="0"/>
                <a:hlinkClick r:id="rId3"/>
              </a:rPr>
              <a:t>agenda</a:t>
            </a:r>
            <a:r>
              <a:rPr lang="it-IT" u="none" dirty="0">
                <a:solidFill>
                  <a:prstClr val="black"/>
                </a:solidFill>
                <a:latin typeface="Century Gothic" panose="020B0502020202020204" pitchFamily="34" charset="0"/>
              </a:rPr>
              <a:t> sul sito Alma Orienta</a:t>
            </a:r>
            <a:br>
              <a:rPr lang="it-IT" u="none" dirty="0">
                <a:solidFill>
                  <a:prstClr val="black"/>
                </a:solidFill>
                <a:latin typeface="Century Gothic" panose="020B0502020202020204" pitchFamily="34" charset="0"/>
              </a:rPr>
            </a:br>
            <a:r>
              <a:rPr lang="it-IT" b="1" u="none" dirty="0">
                <a:solidFill>
                  <a:prstClr val="black"/>
                </a:solidFill>
                <a:latin typeface="Century Gothic" panose="020B0502020202020204" pitchFamily="34" charset="0"/>
                <a:hlinkClick r:id="rId4"/>
              </a:rPr>
              <a:t>almaorienta.unibo.it</a:t>
            </a:r>
            <a:endParaRPr lang="it-IT" b="1" u="none" dirty="0">
              <a:solidFill>
                <a:prstClr val="black"/>
              </a:solidFill>
              <a:latin typeface="Century Gothic" panose="020B0502020202020204" pitchFamily="34" charset="0"/>
            </a:endParaRPr>
          </a:p>
        </p:txBody>
      </p:sp>
      <p:sp>
        <p:nvSpPr>
          <p:cNvPr id="7" name="CasellaDiTesto 6">
            <a:extLst>
              <a:ext uri="{FF2B5EF4-FFF2-40B4-BE49-F238E27FC236}">
                <a16:creationId xmlns:a16="http://schemas.microsoft.com/office/drawing/2014/main" id="{2487A471-7D2C-47AD-881F-9B9CB5BBD397}"/>
              </a:ext>
            </a:extLst>
          </p:cNvPr>
          <p:cNvSpPr txBox="1"/>
          <p:nvPr/>
        </p:nvSpPr>
        <p:spPr>
          <a:xfrm>
            <a:off x="3767235" y="4187243"/>
            <a:ext cx="4310743" cy="646331"/>
          </a:xfrm>
          <a:prstGeom prst="rect">
            <a:avLst/>
          </a:prstGeom>
          <a:noFill/>
        </p:spPr>
        <p:txBody>
          <a:bodyPr wrap="square" rtlCol="0">
            <a:spAutoFit/>
          </a:bodyPr>
          <a:lstStyle/>
          <a:p>
            <a:pPr>
              <a:defRPr/>
            </a:pPr>
            <a:r>
              <a:rPr lang="it-IT" b="1" u="none" dirty="0">
                <a:solidFill>
                  <a:srgbClr val="C00000"/>
                </a:solidFill>
                <a:latin typeface="Century Gothic" panose="020B0502020202020204" pitchFamily="34" charset="0"/>
                <a:cs typeface="Calibri" panose="020F0502020204030204" pitchFamily="34" charset="0"/>
              </a:rPr>
              <a:t>TUTOR DI ACCOGLIENZA E ORIENTAMENTO</a:t>
            </a:r>
          </a:p>
        </p:txBody>
      </p:sp>
      <p:sp>
        <p:nvSpPr>
          <p:cNvPr id="10" name="CasellaDiTesto 9">
            <a:extLst>
              <a:ext uri="{FF2B5EF4-FFF2-40B4-BE49-F238E27FC236}">
                <a16:creationId xmlns:a16="http://schemas.microsoft.com/office/drawing/2014/main" id="{072BECD8-B388-4163-8758-42F345341FFD}"/>
              </a:ext>
            </a:extLst>
          </p:cNvPr>
          <p:cNvSpPr txBox="1"/>
          <p:nvPr/>
        </p:nvSpPr>
        <p:spPr>
          <a:xfrm>
            <a:off x="4039088" y="4936439"/>
            <a:ext cx="3913070" cy="1077218"/>
          </a:xfrm>
          <a:prstGeom prst="rect">
            <a:avLst/>
          </a:prstGeom>
          <a:noFill/>
        </p:spPr>
        <p:txBody>
          <a:bodyPr wrap="square" rtlCol="0">
            <a:spAutoFit/>
          </a:bodyPr>
          <a:lstStyle/>
          <a:p>
            <a:pPr>
              <a:defRPr/>
            </a:pPr>
            <a:r>
              <a:rPr lang="it-IT" sz="1600" u="none" dirty="0">
                <a:solidFill>
                  <a:prstClr val="black"/>
                </a:solidFill>
                <a:latin typeface="Century Gothic" panose="020B0502020202020204" pitchFamily="34" charset="0"/>
              </a:rPr>
              <a:t>Contatta il </a:t>
            </a:r>
            <a:r>
              <a:rPr lang="it-IT" sz="1600" u="none" dirty="0">
                <a:solidFill>
                  <a:prstClr val="black"/>
                </a:solidFill>
                <a:latin typeface="Century Gothic" panose="020B0502020202020204" pitchFamily="34" charset="0"/>
                <a:hlinkClick r:id="rId5"/>
              </a:rPr>
              <a:t>tutor di accoglienza e orientamento</a:t>
            </a:r>
            <a:r>
              <a:rPr lang="it-IT" sz="1600" u="none" dirty="0">
                <a:solidFill>
                  <a:prstClr val="black"/>
                </a:solidFill>
                <a:latin typeface="Century Gothic" panose="020B0502020202020204" pitchFamily="34" charset="0"/>
              </a:rPr>
              <a:t> dell’Ambito di tuo interesse e partecipa alla sua live chat</a:t>
            </a:r>
          </a:p>
        </p:txBody>
      </p:sp>
      <p:pic>
        <p:nvPicPr>
          <p:cNvPr id="1026" name="Picture 2">
            <a:extLst>
              <a:ext uri="{FF2B5EF4-FFF2-40B4-BE49-F238E27FC236}">
                <a16:creationId xmlns:a16="http://schemas.microsoft.com/office/drawing/2014/main" id="{87638F19-EE42-492A-B7A6-839B393B0A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164" y="764704"/>
            <a:ext cx="2741835" cy="154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2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CE9D62-1B58-41A1-9844-CBF3DA606871}"/>
              </a:ext>
            </a:extLst>
          </p:cNvPr>
          <p:cNvSpPr>
            <a:spLocks noGrp="1" noChangeArrowheads="1"/>
          </p:cNvSpPr>
          <p:nvPr>
            <p:ph type="body" sz="quarter" idx="10"/>
          </p:nvPr>
        </p:nvSpPr>
        <p:spPr bwMode="auto">
          <a:xfrm>
            <a:off x="2322562" y="1080370"/>
            <a:ext cx="6318647" cy="486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it-IT" altLang="it-IT" sz="2800" dirty="0">
                <a:solidFill>
                  <a:srgbClr val="C00000"/>
                </a:solidFill>
                <a:latin typeface="Calibri" panose="020F0502020204030204" pitchFamily="34" charset="0"/>
                <a:cs typeface="Calibri" panose="020F0502020204030204" pitchFamily="34" charset="0"/>
              </a:rPr>
              <a:t>Video utili</a:t>
            </a:r>
          </a:p>
        </p:txBody>
      </p:sp>
      <p:sp>
        <p:nvSpPr>
          <p:cNvPr id="5" name="CasellaDiTesto 4">
            <a:extLst>
              <a:ext uri="{FF2B5EF4-FFF2-40B4-BE49-F238E27FC236}">
                <a16:creationId xmlns:a16="http://schemas.microsoft.com/office/drawing/2014/main" id="{42B00B1B-27B3-4F8D-8995-FFC22C88E6B0}"/>
              </a:ext>
            </a:extLst>
          </p:cNvPr>
          <p:cNvSpPr txBox="1"/>
          <p:nvPr/>
        </p:nvSpPr>
        <p:spPr>
          <a:xfrm>
            <a:off x="1043608" y="2173302"/>
            <a:ext cx="4071368" cy="1477328"/>
          </a:xfrm>
          <a:prstGeom prst="rect">
            <a:avLst/>
          </a:prstGeom>
          <a:noFill/>
        </p:spPr>
        <p:txBody>
          <a:bodyPr wrap="square" rtlCol="0">
            <a:spAutoFit/>
          </a:bodyPr>
          <a:lstStyle/>
          <a:p>
            <a:pPr>
              <a:defRPr/>
            </a:pPr>
            <a:r>
              <a:rPr lang="it-IT" u="none" dirty="0">
                <a:solidFill>
                  <a:prstClr val="black"/>
                </a:solidFill>
                <a:latin typeface="Century Gothic" panose="020B0502020202020204" pitchFamily="34" charset="0"/>
              </a:rPr>
              <a:t>Scopri i principali servizi che ti accompagnano lungo il percorso universitario </a:t>
            </a:r>
            <a:r>
              <a:rPr lang="it-IT" u="none" dirty="0">
                <a:solidFill>
                  <a:prstClr val="black"/>
                </a:solidFill>
                <a:latin typeface="Century Gothic" panose="020B0502020202020204" pitchFamily="34" charset="0"/>
                <a:hlinkClick r:id="rId2"/>
              </a:rPr>
              <a:t>https://www.youtube.com/watch?v=nEh88rVRUb4</a:t>
            </a:r>
            <a:r>
              <a:rPr lang="it-IT" u="none" dirty="0">
                <a:solidFill>
                  <a:prstClr val="black"/>
                </a:solidFill>
                <a:latin typeface="Century Gothic" panose="020B0502020202020204" pitchFamily="34" charset="0"/>
              </a:rPr>
              <a:t> </a:t>
            </a:r>
          </a:p>
        </p:txBody>
      </p:sp>
      <p:sp>
        <p:nvSpPr>
          <p:cNvPr id="10" name="CasellaDiTesto 9">
            <a:extLst>
              <a:ext uri="{FF2B5EF4-FFF2-40B4-BE49-F238E27FC236}">
                <a16:creationId xmlns:a16="http://schemas.microsoft.com/office/drawing/2014/main" id="{072BECD8-B388-4163-8758-42F345341FFD}"/>
              </a:ext>
            </a:extLst>
          </p:cNvPr>
          <p:cNvSpPr txBox="1"/>
          <p:nvPr/>
        </p:nvSpPr>
        <p:spPr>
          <a:xfrm>
            <a:off x="4067944" y="4221088"/>
            <a:ext cx="3913070" cy="1200329"/>
          </a:xfrm>
          <a:prstGeom prst="rect">
            <a:avLst/>
          </a:prstGeom>
          <a:noFill/>
        </p:spPr>
        <p:txBody>
          <a:bodyPr wrap="square" rtlCol="0">
            <a:spAutoFit/>
          </a:bodyPr>
          <a:lstStyle/>
          <a:p>
            <a:pPr>
              <a:defRPr/>
            </a:pPr>
            <a:r>
              <a:rPr lang="it-IT" u="none" dirty="0">
                <a:solidFill>
                  <a:prstClr val="black"/>
                </a:solidFill>
                <a:latin typeface="Century Gothic" panose="020B0502020202020204" pitchFamily="34" charset="0"/>
              </a:rPr>
              <a:t>Scopri come vivere al meglio il tuo percorso universitario </a:t>
            </a:r>
            <a:r>
              <a:rPr lang="it-IT" u="none" dirty="0">
                <a:solidFill>
                  <a:prstClr val="black"/>
                </a:solidFill>
                <a:latin typeface="Century Gothic" panose="020B0502020202020204" pitchFamily="34" charset="0"/>
                <a:hlinkClick r:id="rId2"/>
              </a:rPr>
              <a:t>https://www.youtube.com/watch?v=nEh88rVRUb4</a:t>
            </a:r>
            <a:r>
              <a:rPr lang="it-IT" u="none"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59840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5287" y="476672"/>
            <a:ext cx="8461027" cy="1995173"/>
          </a:xfrm>
        </p:spPr>
        <p:txBody>
          <a:bodyPr/>
          <a:lstStyle/>
          <a:p>
            <a:pPr algn="ctr"/>
            <a:r>
              <a:rPr lang="it-IT" dirty="0"/>
              <a:t>Servizio per gli studenti con disabilità e DSA</a:t>
            </a:r>
          </a:p>
          <a:p>
            <a:pPr algn="ctr"/>
            <a:endParaRPr lang="it-IT" dirty="0"/>
          </a:p>
          <a:p>
            <a:pPr algn="ctr"/>
            <a:endParaRPr lang="it-IT" dirty="0"/>
          </a:p>
        </p:txBody>
      </p:sp>
      <p:sp>
        <p:nvSpPr>
          <p:cNvPr id="5" name="Text Box 7"/>
          <p:cNvSpPr txBox="1">
            <a:spLocks noChangeArrowheads="1"/>
          </p:cNvSpPr>
          <p:nvPr/>
        </p:nvSpPr>
        <p:spPr bwMode="auto">
          <a:xfrm>
            <a:off x="359123" y="2348880"/>
            <a:ext cx="849719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it-IT" altLang="it-IT" u="none" dirty="0">
                <a:latin typeface="Century Gothic" panose="020B0502020202020204" pitchFamily="34" charset="0"/>
              </a:rPr>
              <a:t>Puoi contattare il Servizio nel corso dell’ultimo anno delle Scuole Superiori per valutare assieme agli esperti le diverse opportunità che spettano agli studenti con disabilità, con DSA o con altre esigenze particolari.</a:t>
            </a:r>
          </a:p>
          <a:p>
            <a:pPr eaLnBrk="1" hangingPunct="1">
              <a:spcBef>
                <a:spcPct val="50000"/>
              </a:spcBef>
            </a:pPr>
            <a:endParaRPr lang="it-IT" altLang="it-IT" b="1" i="1" u="none" dirty="0">
              <a:latin typeface="Century Gothic" panose="020B0502020202020204" pitchFamily="34" charset="0"/>
            </a:endParaRPr>
          </a:p>
          <a:p>
            <a:pPr algn="ctr" eaLnBrk="1" hangingPunct="1">
              <a:spcBef>
                <a:spcPct val="50000"/>
              </a:spcBef>
            </a:pPr>
            <a:r>
              <a:rPr lang="it-IT" altLang="it-IT" b="1" u="none" dirty="0">
                <a:latin typeface="Century Gothic" panose="020B0502020202020204" pitchFamily="34" charset="0"/>
                <a:hlinkClick r:id="rId2"/>
              </a:rPr>
              <a:t>http://www.studentidisabili.unibo.it/</a:t>
            </a:r>
            <a:r>
              <a:rPr lang="it-IT" altLang="it-IT" b="1" u="none" dirty="0">
                <a:latin typeface="Century Gothic" panose="020B0502020202020204" pitchFamily="34" charset="0"/>
              </a:rPr>
              <a:t> </a:t>
            </a:r>
          </a:p>
          <a:p>
            <a:pPr eaLnBrk="1" hangingPunct="1">
              <a:spcBef>
                <a:spcPct val="50000"/>
              </a:spcBef>
            </a:pPr>
            <a:endParaRPr lang="it-IT" altLang="it-IT" b="1" i="1" u="none" dirty="0">
              <a:latin typeface="Century Gothic" panose="020B0502020202020204" pitchFamily="34" charset="0"/>
            </a:endParaRPr>
          </a:p>
          <a:p>
            <a:pPr eaLnBrk="1" hangingPunct="1">
              <a:spcBef>
                <a:spcPct val="50000"/>
              </a:spcBef>
            </a:pPr>
            <a:r>
              <a:rPr lang="it-IT" altLang="it-IT" dirty="0">
                <a:latin typeface="Century Gothic" panose="020B0502020202020204" pitchFamily="34" charset="0"/>
              </a:rPr>
              <a:t>La mail </a:t>
            </a:r>
            <a:r>
              <a:rPr lang="it-IT" altLang="it-IT" dirty="0">
                <a:latin typeface="Century Gothic" panose="020B0502020202020204" pitchFamily="34" charset="0"/>
                <a:hlinkClick r:id="rId3"/>
              </a:rPr>
              <a:t>ssdd.campusromagna@unibo.it</a:t>
            </a:r>
            <a:r>
              <a:rPr lang="it-IT" altLang="it-IT" dirty="0">
                <a:latin typeface="Century Gothic" panose="020B0502020202020204" pitchFamily="34" charset="0"/>
              </a:rPr>
              <a:t> sarà sostituita da questi indirizzi di posta elettronica:</a:t>
            </a:r>
          </a:p>
          <a:p>
            <a:pPr marL="285750" indent="-285750" eaLnBrk="1" hangingPunct="1">
              <a:spcBef>
                <a:spcPct val="50000"/>
              </a:spcBef>
              <a:buFontTx/>
              <a:buChar char="-"/>
            </a:pPr>
            <a:r>
              <a:rPr lang="it-IT" altLang="it-IT" dirty="0">
                <a:latin typeface="Century Gothic" panose="020B0502020202020204" pitchFamily="34" charset="0"/>
                <a:hlinkClick r:id="rId4"/>
              </a:rPr>
              <a:t>disabilita@unibo.it</a:t>
            </a:r>
            <a:r>
              <a:rPr lang="it-IT" altLang="it-IT" dirty="0">
                <a:latin typeface="Century Gothic" panose="020B0502020202020204" pitchFamily="34" charset="0"/>
              </a:rPr>
              <a:t> (studentesse/studenti con disabilità)</a:t>
            </a:r>
          </a:p>
          <a:p>
            <a:pPr marL="285750" indent="-285750" eaLnBrk="1" hangingPunct="1">
              <a:spcBef>
                <a:spcPct val="50000"/>
              </a:spcBef>
              <a:buFontTx/>
              <a:buChar char="-"/>
            </a:pPr>
            <a:r>
              <a:rPr lang="it-IT" altLang="it-IT" dirty="0">
                <a:latin typeface="Century Gothic" panose="020B0502020202020204" pitchFamily="34" charset="0"/>
                <a:hlinkClick r:id="rId5"/>
              </a:rPr>
              <a:t>dsa@unibo.it</a:t>
            </a:r>
            <a:r>
              <a:rPr lang="it-IT" altLang="it-IT" dirty="0">
                <a:latin typeface="Century Gothic" panose="020B0502020202020204" pitchFamily="34" charset="0"/>
              </a:rPr>
              <a:t> (studentesse/studenti con DSA)</a:t>
            </a:r>
          </a:p>
        </p:txBody>
      </p:sp>
      <p:pic>
        <p:nvPicPr>
          <p:cNvPr id="3" name="Immagine 2"/>
          <p:cNvPicPr>
            <a:picLocks noChangeAspect="1"/>
          </p:cNvPicPr>
          <p:nvPr/>
        </p:nvPicPr>
        <p:blipFill>
          <a:blip r:embed="rId6"/>
          <a:stretch>
            <a:fillRect/>
          </a:stretch>
        </p:blipFill>
        <p:spPr>
          <a:xfrm>
            <a:off x="2825600" y="919644"/>
            <a:ext cx="3330576" cy="1322125"/>
          </a:xfrm>
          <a:prstGeom prst="rect">
            <a:avLst/>
          </a:prstGeom>
        </p:spPr>
      </p:pic>
    </p:spTree>
    <p:extLst>
      <p:ext uri="{BB962C8B-B14F-4D97-AF65-F5344CB8AC3E}">
        <p14:creationId xmlns:p14="http://schemas.microsoft.com/office/powerpoint/2010/main" val="55294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D31578B-733C-457F-A8CC-E1198E8EC667}"/>
              </a:ext>
            </a:extLst>
          </p:cNvPr>
          <p:cNvSpPr>
            <a:spLocks noGrp="1"/>
          </p:cNvSpPr>
          <p:nvPr>
            <p:ph type="body" sz="quarter" idx="10"/>
          </p:nvPr>
        </p:nvSpPr>
        <p:spPr>
          <a:xfrm>
            <a:off x="395288" y="548679"/>
            <a:ext cx="8424862" cy="864195"/>
          </a:xfrm>
        </p:spPr>
        <p:txBody>
          <a:bodyPr/>
          <a:lstStyle/>
          <a:p>
            <a:pPr algn="ctr"/>
            <a:r>
              <a:rPr lang="it-IT" dirty="0"/>
              <a:t>Presentazione di tutti i corsi di Laurea e Laurea magistrale a ciclo unico dell’Università di Bologna</a:t>
            </a:r>
          </a:p>
        </p:txBody>
      </p:sp>
      <p:sp>
        <p:nvSpPr>
          <p:cNvPr id="3" name="Segnaposto testo 2">
            <a:extLst>
              <a:ext uri="{FF2B5EF4-FFF2-40B4-BE49-F238E27FC236}">
                <a16:creationId xmlns:a16="http://schemas.microsoft.com/office/drawing/2014/main" id="{891F2500-4791-4166-ABBB-56AF180E70C5}"/>
              </a:ext>
            </a:extLst>
          </p:cNvPr>
          <p:cNvSpPr>
            <a:spLocks noGrp="1"/>
          </p:cNvSpPr>
          <p:nvPr>
            <p:ph type="body" sz="quarter" idx="11"/>
          </p:nvPr>
        </p:nvSpPr>
        <p:spPr>
          <a:xfrm>
            <a:off x="333376" y="1716163"/>
            <a:ext cx="8703120" cy="5025205"/>
          </a:xfrm>
        </p:spPr>
        <p:txBody>
          <a:bodyPr/>
          <a:lstStyle/>
          <a:p>
            <a:pPr algn="ctr"/>
            <a:endParaRPr lang="it-IT" sz="2400" b="1" dirty="0">
              <a:cs typeface="Arial" charset="0"/>
              <a:hlinkClick r:id="rId2"/>
            </a:endParaRPr>
          </a:p>
          <a:p>
            <a:pPr algn="ctr"/>
            <a:r>
              <a:rPr lang="it-IT" sz="2400" b="1" dirty="0">
                <a:cs typeface="Arial" charset="0"/>
                <a:hlinkClick r:id="rId2"/>
              </a:rPr>
              <a:t>Giornate dell’orientamento 2024 </a:t>
            </a:r>
            <a:endParaRPr lang="it-IT" sz="2400" b="1" dirty="0">
              <a:cs typeface="Arial" charset="0"/>
            </a:endParaRPr>
          </a:p>
          <a:p>
            <a:pPr algn="ctr"/>
            <a:endParaRPr lang="it-IT" sz="2400" b="1" dirty="0">
              <a:cs typeface="Arial" charset="0"/>
            </a:endParaRPr>
          </a:p>
          <a:p>
            <a:pPr algn="ctr"/>
            <a:r>
              <a:rPr lang="it-IT" sz="2400" b="1" dirty="0">
                <a:cs typeface="Arial" charset="0"/>
              </a:rPr>
              <a:t>Lauree e Lauree magistrali a ciclo unico</a:t>
            </a:r>
          </a:p>
          <a:p>
            <a:pPr algn="ctr"/>
            <a:endParaRPr lang="it-IT" sz="2400" b="0" i="0" dirty="0">
              <a:solidFill>
                <a:srgbClr val="333333"/>
              </a:solidFill>
              <a:effectLst/>
              <a:latin typeface="SourceSans"/>
            </a:endParaRPr>
          </a:p>
          <a:p>
            <a:pPr algn="ctr"/>
            <a:r>
              <a:rPr lang="it-IT" sz="2400" b="0" i="0" dirty="0">
                <a:solidFill>
                  <a:srgbClr val="333333"/>
                </a:solidFill>
                <a:effectLst/>
                <a:latin typeface="SourceSans"/>
              </a:rPr>
              <a:t>Il </a:t>
            </a:r>
            <a:r>
              <a:rPr lang="it-IT" sz="2400" b="1" i="0" dirty="0">
                <a:solidFill>
                  <a:srgbClr val="FF0000"/>
                </a:solidFill>
                <a:effectLst/>
                <a:latin typeface="SourceSans"/>
              </a:rPr>
              <a:t>27 e il 28 febbraio 2024 </a:t>
            </a:r>
            <a:r>
              <a:rPr lang="it-IT" sz="2400" b="0" i="0" dirty="0">
                <a:solidFill>
                  <a:srgbClr val="333333"/>
                </a:solidFill>
                <a:effectLst/>
                <a:latin typeface="SourceSans"/>
              </a:rPr>
              <a:t>dalle 10 alle 17 partecipa alle giornate dell’orientamento per conoscere quali sono le opportunità di studio all’Università di Bologna dopo il diploma</a:t>
            </a:r>
            <a:endParaRPr lang="it-IT" sz="2400" b="1" u="sng" dirty="0">
              <a:solidFill>
                <a:srgbClr val="C00000"/>
              </a:solidFill>
              <a:cs typeface="Arial" charset="0"/>
            </a:endParaRPr>
          </a:p>
        </p:txBody>
      </p:sp>
    </p:spTree>
    <p:extLst>
      <p:ext uri="{BB962C8B-B14F-4D97-AF65-F5344CB8AC3E}">
        <p14:creationId xmlns:p14="http://schemas.microsoft.com/office/powerpoint/2010/main" val="322536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9857" y="1772816"/>
            <a:ext cx="8229600" cy="4525963"/>
          </a:xfrm>
        </p:spPr>
        <p:txBody>
          <a:bodyPr/>
          <a:lstStyle/>
          <a:p>
            <a:pPr marL="0" indent="0" algn="ctr">
              <a:buFontTx/>
              <a:buNone/>
              <a:defRPr/>
            </a:pPr>
            <a:endParaRPr lang="it-IT" altLang="it-IT" sz="2800" b="1" dirty="0">
              <a:latin typeface="Century Gothic" panose="020B0502020202020204" pitchFamily="34" charset="0"/>
            </a:endParaRPr>
          </a:p>
          <a:p>
            <a:pPr marL="0" indent="0" algn="ctr">
              <a:buFontTx/>
              <a:buNone/>
              <a:defRPr/>
            </a:pPr>
            <a:r>
              <a:rPr lang="it-IT" altLang="it-IT" sz="2800" b="1" dirty="0">
                <a:latin typeface="Century Gothic" panose="020B0502020202020204" pitchFamily="34" charset="0"/>
                <a:hlinkClick r:id="rId2"/>
              </a:rPr>
              <a:t>campusforli.orientamentourp@unibo.it</a:t>
            </a:r>
            <a:endParaRPr lang="it-IT" altLang="it-IT" sz="2800" b="1" dirty="0">
              <a:latin typeface="Century Gothic" panose="020B0502020202020204" pitchFamily="34" charset="0"/>
            </a:endParaRPr>
          </a:p>
          <a:p>
            <a:pPr marL="0" indent="0" algn="just">
              <a:buFontTx/>
              <a:buNone/>
              <a:defRPr/>
            </a:pPr>
            <a:endParaRPr lang="it-IT" altLang="it-IT" sz="2800" b="1" dirty="0">
              <a:latin typeface="Century Gothic" panose="020B0502020202020204" pitchFamily="34" charset="0"/>
            </a:endParaRPr>
          </a:p>
          <a:p>
            <a:pPr marL="0" indent="0" algn="just">
              <a:buFontTx/>
              <a:buNone/>
              <a:defRPr/>
            </a:pPr>
            <a:endParaRPr lang="it-IT" altLang="it-IT" sz="2800" b="1" dirty="0">
              <a:latin typeface="Century Gothic" panose="020B0502020202020204" pitchFamily="34" charset="0"/>
            </a:endParaRPr>
          </a:p>
          <a:p>
            <a:pPr marL="0" indent="0" algn="ctr">
              <a:buNone/>
              <a:defRPr/>
            </a:pPr>
            <a:r>
              <a:rPr lang="it-IT" altLang="it-IT" sz="2400" b="1" dirty="0">
                <a:latin typeface="Century Gothic" panose="020B0502020202020204" pitchFamily="34" charset="0"/>
              </a:rPr>
              <a:t>Ricevimento telefonico </a:t>
            </a:r>
          </a:p>
          <a:p>
            <a:pPr marL="0" indent="0" algn="ctr">
              <a:buNone/>
              <a:defRPr/>
            </a:pPr>
            <a:r>
              <a:rPr lang="it-IT" altLang="it-IT" sz="2400" b="1" dirty="0">
                <a:latin typeface="Century Gothic" panose="020B0502020202020204" pitchFamily="34" charset="0"/>
              </a:rPr>
              <a:t>da lunedì a mercoledì 9.00-11.30  </a:t>
            </a:r>
          </a:p>
          <a:p>
            <a:pPr marL="0" indent="0" algn="ctr">
              <a:buNone/>
              <a:defRPr/>
            </a:pPr>
            <a:r>
              <a:rPr lang="it-IT" altLang="it-IT" sz="2400" b="1" dirty="0">
                <a:latin typeface="Century Gothic" panose="020B0502020202020204" pitchFamily="34" charset="0"/>
              </a:rPr>
              <a:t>giovedì 13.30-15.30 </a:t>
            </a:r>
          </a:p>
          <a:p>
            <a:pPr marL="0" indent="0" algn="ctr">
              <a:buNone/>
              <a:defRPr/>
            </a:pPr>
            <a:endParaRPr lang="it-IT" altLang="it-IT" sz="2400" b="1" dirty="0">
              <a:latin typeface="Century Gothic" panose="020B0502020202020204" pitchFamily="34" charset="0"/>
            </a:endParaRPr>
          </a:p>
          <a:p>
            <a:pPr marL="0" indent="0" algn="ctr">
              <a:buNone/>
              <a:defRPr/>
            </a:pPr>
            <a:r>
              <a:rPr lang="it-IT" altLang="it-IT" sz="2400" b="1" dirty="0">
                <a:latin typeface="Century Gothic" panose="020B0502020202020204" pitchFamily="34" charset="0"/>
              </a:rPr>
              <a:t>0543 374800</a:t>
            </a:r>
          </a:p>
          <a:p>
            <a:pPr marL="0" indent="0" algn="just">
              <a:buFontTx/>
              <a:buNone/>
              <a:defRPr/>
            </a:pPr>
            <a:endParaRPr lang="it-IT" altLang="it-IT" sz="2400" b="1" dirty="0">
              <a:latin typeface="Century Gothic" panose="020B0502020202020204" pitchFamily="34" charset="0"/>
            </a:endParaRPr>
          </a:p>
        </p:txBody>
      </p:sp>
      <p:sp>
        <p:nvSpPr>
          <p:cNvPr id="6" name="Titolo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3200" b="1" dirty="0">
                <a:solidFill>
                  <a:srgbClr val="C00000"/>
                </a:solidFill>
                <a:latin typeface="Century Gothic" panose="020B0502020202020204" pitchFamily="34" charset="0"/>
              </a:rPr>
              <a:t>Ufficio Orientamento </a:t>
            </a:r>
            <a:br>
              <a:rPr lang="it-IT" altLang="it-IT" sz="3200" b="1" dirty="0">
                <a:solidFill>
                  <a:srgbClr val="C00000"/>
                </a:solidFill>
                <a:latin typeface="Century Gothic" panose="020B0502020202020204" pitchFamily="34" charset="0"/>
              </a:rPr>
            </a:br>
            <a:r>
              <a:rPr lang="it-IT" altLang="it-IT" sz="3200" b="1" dirty="0">
                <a:solidFill>
                  <a:srgbClr val="C00000"/>
                </a:solidFill>
                <a:latin typeface="Century Gothic" panose="020B0502020202020204" pitchFamily="34" charset="0"/>
              </a:rPr>
              <a:t>del Campus di Forlì</a:t>
            </a:r>
            <a:br>
              <a:rPr lang="it-IT" altLang="it-IT" sz="3200" b="1" dirty="0">
                <a:solidFill>
                  <a:srgbClr val="C00000"/>
                </a:solidFill>
                <a:latin typeface="Century Gothic" panose="020B0502020202020204" pitchFamily="34" charset="0"/>
              </a:rPr>
            </a:br>
            <a:br>
              <a:rPr lang="it-IT" altLang="it-IT" sz="3200" b="1" dirty="0">
                <a:solidFill>
                  <a:srgbClr val="C00000"/>
                </a:solidFill>
                <a:latin typeface="Century Gothic" panose="020B0502020202020204" pitchFamily="34" charset="0"/>
              </a:rPr>
            </a:br>
            <a:endParaRPr lang="it-IT" altLang="it-IT" sz="1800" dirty="0">
              <a:latin typeface="Century Gothic" panose="020B0502020202020204" pitchFamily="34" charset="0"/>
            </a:endParaRPr>
          </a:p>
        </p:txBody>
      </p:sp>
    </p:spTree>
    <p:extLst>
      <p:ext uri="{BB962C8B-B14F-4D97-AF65-F5344CB8AC3E}">
        <p14:creationId xmlns:p14="http://schemas.microsoft.com/office/powerpoint/2010/main" val="99966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hlinkClick r:id="rId3"/>
          </p:cNvPr>
          <p:cNvSpPr/>
          <p:nvPr/>
        </p:nvSpPr>
        <p:spPr>
          <a:xfrm>
            <a:off x="2316790" y="692696"/>
            <a:ext cx="5207538" cy="954107"/>
          </a:xfrm>
          <a:prstGeom prst="rect">
            <a:avLst/>
          </a:prstGeom>
        </p:spPr>
        <p:txBody>
          <a:bodyPr wrap="square">
            <a:spAutoFit/>
          </a:bodyPr>
          <a:lstStyle/>
          <a:p>
            <a:pPr algn="ctr"/>
            <a:r>
              <a:rPr lang="it-IT" sz="2800" b="1" u="none" dirty="0">
                <a:solidFill>
                  <a:srgbClr val="C00000"/>
                </a:solidFill>
                <a:latin typeface="Century Gothic" panose="020B0502020202020204" pitchFamily="34" charset="0"/>
              </a:rPr>
              <a:t>And </a:t>
            </a:r>
            <a:r>
              <a:rPr lang="it-IT" sz="2800" b="1" u="none" dirty="0" err="1">
                <a:solidFill>
                  <a:srgbClr val="C00000"/>
                </a:solidFill>
                <a:latin typeface="Century Gothic" panose="020B0502020202020204" pitchFamily="34" charset="0"/>
              </a:rPr>
              <a:t>now</a:t>
            </a:r>
            <a:r>
              <a:rPr lang="it-IT" sz="2800" b="1" u="none" dirty="0">
                <a:solidFill>
                  <a:srgbClr val="C00000"/>
                </a:solidFill>
                <a:latin typeface="Century Gothic" panose="020B0502020202020204" pitchFamily="34" charset="0"/>
              </a:rPr>
              <a:t>…create </a:t>
            </a:r>
            <a:r>
              <a:rPr lang="it-IT" sz="2800" b="1" u="none" dirty="0" err="1">
                <a:solidFill>
                  <a:srgbClr val="C00000"/>
                </a:solidFill>
                <a:latin typeface="Century Gothic" panose="020B0502020202020204" pitchFamily="34" charset="0"/>
              </a:rPr>
              <a:t>your</a:t>
            </a:r>
            <a:r>
              <a:rPr lang="it-IT" sz="2800" b="1" u="none" dirty="0">
                <a:solidFill>
                  <a:srgbClr val="C00000"/>
                </a:solidFill>
                <a:latin typeface="Century Gothic" panose="020B0502020202020204" pitchFamily="34" charset="0"/>
              </a:rPr>
              <a:t> future!</a:t>
            </a:r>
          </a:p>
        </p:txBody>
      </p:sp>
      <p:pic>
        <p:nvPicPr>
          <p:cNvPr id="3" name="Immagine 2"/>
          <p:cNvPicPr>
            <a:picLocks noChangeAspect="1"/>
          </p:cNvPicPr>
          <p:nvPr/>
        </p:nvPicPr>
        <p:blipFill>
          <a:blip r:embed="rId4"/>
          <a:stretch>
            <a:fillRect/>
          </a:stretch>
        </p:blipFill>
        <p:spPr>
          <a:xfrm>
            <a:off x="1437650" y="2276872"/>
            <a:ext cx="6330280" cy="3624085"/>
          </a:xfrm>
          <a:prstGeom prst="rect">
            <a:avLst/>
          </a:prstGeom>
        </p:spPr>
      </p:pic>
    </p:spTree>
    <p:extLst>
      <p:ext uri="{BB962C8B-B14F-4D97-AF65-F5344CB8AC3E}">
        <p14:creationId xmlns:p14="http://schemas.microsoft.com/office/powerpoint/2010/main" val="85562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64982" y="116632"/>
            <a:ext cx="8843522" cy="1061181"/>
          </a:xfrm>
        </p:spPr>
        <p:txBody>
          <a:bodyPr/>
          <a:lstStyle/>
          <a:p>
            <a:pPr algn="ctr"/>
            <a:endParaRPr lang="it-IT" sz="4800" dirty="0"/>
          </a:p>
          <a:p>
            <a:pPr algn="ctr"/>
            <a:r>
              <a:rPr lang="it-IT" sz="4800" dirty="0"/>
              <a:t>MULTICAMPUS</a:t>
            </a:r>
          </a:p>
          <a:p>
            <a:pPr algn="ctr"/>
            <a:endParaRPr lang="it-IT" sz="3200" dirty="0"/>
          </a:p>
          <a:p>
            <a:pPr algn="ctr"/>
            <a:endParaRPr lang="it-IT" dirty="0"/>
          </a:p>
          <a:p>
            <a:pPr algn="ctr"/>
            <a:endParaRPr lang="it-IT" dirty="0"/>
          </a:p>
        </p:txBody>
      </p:sp>
      <p:sp>
        <p:nvSpPr>
          <p:cNvPr id="3" name="Segnaposto testo 2"/>
          <p:cNvSpPr>
            <a:spLocks noGrp="1"/>
          </p:cNvSpPr>
          <p:nvPr>
            <p:ph type="body" sz="quarter" idx="11"/>
          </p:nvPr>
        </p:nvSpPr>
        <p:spPr>
          <a:xfrm>
            <a:off x="270248" y="1196752"/>
            <a:ext cx="8496746" cy="4248472"/>
          </a:xfrm>
        </p:spPr>
        <p:txBody>
          <a:bodyPr/>
          <a:lstStyle/>
          <a:p>
            <a:pPr lvl="0" algn="ctr" eaLnBrk="0" fontAlgn="base" hangingPunct="0">
              <a:spcAft>
                <a:spcPct val="0"/>
              </a:spcAft>
              <a:defRPr/>
            </a:pPr>
            <a:endParaRPr lang="it-IT" altLang="it-IT" kern="0" dirty="0">
              <a:solidFill>
                <a:srgbClr val="000000"/>
              </a:solidFill>
            </a:endParaRPr>
          </a:p>
          <a:p>
            <a:pPr lvl="0" algn="ctr" eaLnBrk="0" fontAlgn="base" hangingPunct="0">
              <a:spcAft>
                <a:spcPct val="0"/>
              </a:spcAft>
              <a:defRPr/>
            </a:pPr>
            <a:br>
              <a:rPr lang="it-IT" altLang="it-IT" sz="3600" kern="0" dirty="0">
                <a:solidFill>
                  <a:srgbClr val="000000"/>
                </a:solidFill>
              </a:rPr>
            </a:br>
            <a:endParaRPr lang="it-IT" dirty="0"/>
          </a:p>
        </p:txBody>
      </p:sp>
      <p:pic>
        <p:nvPicPr>
          <p:cNvPr id="4" name="Picture 5" descr="regione ER con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 y="1168667"/>
            <a:ext cx="9161883" cy="571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stretch>
            <a:fillRect/>
          </a:stretch>
        </p:blipFill>
        <p:spPr>
          <a:xfrm>
            <a:off x="3174804" y="811211"/>
            <a:ext cx="3023878" cy="1072989"/>
          </a:xfrm>
          <a:prstGeom prst="rect">
            <a:avLst/>
          </a:prstGeom>
        </p:spPr>
      </p:pic>
      <p:sp>
        <p:nvSpPr>
          <p:cNvPr id="6" name="Rectangle 43"/>
          <p:cNvSpPr>
            <a:spLocks noChangeArrowheads="1"/>
          </p:cNvSpPr>
          <p:nvPr/>
        </p:nvSpPr>
        <p:spPr bwMode="auto">
          <a:xfrm>
            <a:off x="107504" y="5860316"/>
            <a:ext cx="3696345" cy="1169551"/>
          </a:xfrm>
          <a:prstGeom prst="rect">
            <a:avLst/>
          </a:prstGeom>
          <a:solidFill>
            <a:schemeClr val="bg1"/>
          </a:solidFill>
          <a:ln w="9525" algn="ctr">
            <a:solidFill>
              <a:srgbClr val="C0C0C0"/>
            </a:solidFill>
            <a:miter lim="800000"/>
            <a:headEnd/>
            <a:tailEnd/>
          </a:ln>
          <a:effectLst>
            <a:outerShdw dist="107763" dir="2700000" algn="ctr" rotWithShape="0">
              <a:schemeClr val="bg2">
                <a:alpha val="50000"/>
              </a:schemeClr>
            </a:outerShdw>
          </a:effectLst>
        </p:spPr>
        <p:txBody>
          <a:bodyPr wrap="square">
            <a:spAutoFit/>
          </a:bodyPr>
          <a:lstStyle/>
          <a:p>
            <a:r>
              <a:rPr lang="it-IT" altLang="it-IT" sz="1400" b="1" u="none" dirty="0">
                <a:latin typeface="Trebuchet MS" charset="0"/>
              </a:rPr>
              <a:t>BUENOS AIRES </a:t>
            </a:r>
            <a:r>
              <a:rPr lang="it-IT" altLang="it-IT" sz="1400" b="1" u="none" dirty="0">
                <a:latin typeface="Trebuchet MS" charset="0"/>
                <a:hlinkClick r:id="rId4"/>
              </a:rPr>
              <a:t>https://ba.unibo.it/es</a:t>
            </a:r>
            <a:endParaRPr lang="it-IT" altLang="it-IT" sz="1400" b="1" u="none" dirty="0">
              <a:latin typeface="Trebuchet MS" charset="0"/>
            </a:endParaRPr>
          </a:p>
          <a:p>
            <a:r>
              <a:rPr lang="it-IT" altLang="it-IT" sz="1400" b="1" u="none" dirty="0">
                <a:latin typeface="Trebuchet MS" charset="0"/>
              </a:rPr>
              <a:t>SHANGHAI – NEW YORK – BRUXELLES</a:t>
            </a:r>
          </a:p>
          <a:p>
            <a:r>
              <a:rPr lang="it-IT" altLang="it-IT" sz="1400" b="1" u="none" dirty="0">
                <a:latin typeface="Trebuchet MS" charset="0"/>
                <a:hlinkClick r:id="rId5"/>
              </a:rPr>
              <a:t>https://www.unibo.it/it/ateneo/sedi-e-strutture/bruxelles-new-york-shanghai</a:t>
            </a:r>
            <a:endParaRPr lang="it-IT" altLang="it-IT" sz="1400" b="1" u="none" dirty="0">
              <a:latin typeface="Trebuchet MS" charset="0"/>
            </a:endParaRPr>
          </a:p>
          <a:p>
            <a:endParaRPr lang="it-IT" altLang="it-IT" sz="1400" b="1" u="none" dirty="0">
              <a:solidFill>
                <a:schemeClr val="tx1"/>
              </a:solidFill>
              <a:latin typeface="Trebuchet MS" charset="0"/>
            </a:endParaRPr>
          </a:p>
        </p:txBody>
      </p:sp>
    </p:spTree>
    <p:extLst>
      <p:ext uri="{BB962C8B-B14F-4D97-AF65-F5344CB8AC3E}">
        <p14:creationId xmlns:p14="http://schemas.microsoft.com/office/powerpoint/2010/main" val="243606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1663" y="466415"/>
            <a:ext cx="8229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it-IT" altLang="it-IT" sz="2000" b="1" dirty="0">
                <a:latin typeface="Century Gothic" panose="020B0502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IL SISTEMA UNIVERSITARIO ITALIANO</a:t>
            </a:r>
            <a:endParaRPr lang="it-IT" altLang="it-IT" sz="2000" b="1" dirty="0">
              <a:latin typeface="Century Gothic" panose="020B0502020202020204" pitchFamily="34" charset="0"/>
              <a:cs typeface="Times New Roman" panose="02020603050405020304" pitchFamily="18" charset="0"/>
            </a:endParaRPr>
          </a:p>
        </p:txBody>
      </p:sp>
      <p:graphicFrame>
        <p:nvGraphicFramePr>
          <p:cNvPr id="7191" name="Tabella 7190"/>
          <p:cNvGraphicFramePr>
            <a:graphicFrameLocks noGrp="1"/>
          </p:cNvGraphicFramePr>
          <p:nvPr>
            <p:extLst>
              <p:ext uri="{D42A27DB-BD31-4B8C-83A1-F6EECF244321}">
                <p14:modId xmlns:p14="http://schemas.microsoft.com/office/powerpoint/2010/main" val="1489541482"/>
              </p:ext>
            </p:extLst>
          </p:nvPr>
        </p:nvGraphicFramePr>
        <p:xfrm>
          <a:off x="1350963" y="1118877"/>
          <a:ext cx="4330700" cy="674688"/>
        </p:xfrm>
        <a:graphic>
          <a:graphicData uri="http://schemas.openxmlformats.org/drawingml/2006/table">
            <a:tbl>
              <a:tblPr firstRow="1" firstCol="1" lastRow="1" lastCol="1" bandRow="1" bandCol="1"/>
              <a:tblGrid>
                <a:gridCol w="1106196">
                  <a:extLst>
                    <a:ext uri="{9D8B030D-6E8A-4147-A177-3AD203B41FA5}">
                      <a16:colId xmlns:a16="http://schemas.microsoft.com/office/drawing/2014/main" val="20000"/>
                    </a:ext>
                  </a:extLst>
                </a:gridCol>
                <a:gridCol w="2253511">
                  <a:extLst>
                    <a:ext uri="{9D8B030D-6E8A-4147-A177-3AD203B41FA5}">
                      <a16:colId xmlns:a16="http://schemas.microsoft.com/office/drawing/2014/main" val="20001"/>
                    </a:ext>
                  </a:extLst>
                </a:gridCol>
                <a:gridCol w="970993">
                  <a:extLst>
                    <a:ext uri="{9D8B030D-6E8A-4147-A177-3AD203B41FA5}">
                      <a16:colId xmlns:a16="http://schemas.microsoft.com/office/drawing/2014/main" val="20002"/>
                    </a:ext>
                  </a:extLst>
                </a:gridCol>
              </a:tblGrid>
              <a:tr h="391610">
                <a:tc gridSpan="3">
                  <a:txBody>
                    <a:bodyPr/>
                    <a:lstStyle/>
                    <a:p>
                      <a:pPr>
                        <a:lnSpc>
                          <a:spcPts val="500"/>
                        </a:lnSpc>
                        <a:spcBef>
                          <a:spcPts val="50"/>
                        </a:spcBef>
                        <a:spcAft>
                          <a:spcPts val="0"/>
                        </a:spcAft>
                      </a:pPr>
                      <a:r>
                        <a:rPr lang="it-IT" sz="1200" baseline="0" dirty="0">
                          <a:effectLst/>
                          <a:latin typeface="Calibri"/>
                          <a:ea typeface="Calibri"/>
                          <a:cs typeface="Times New Roman"/>
                        </a:rPr>
                        <a:t> </a:t>
                      </a:r>
                    </a:p>
                    <a:p>
                      <a:pPr marL="828675">
                        <a:lnSpc>
                          <a:spcPct val="115000"/>
                        </a:lnSpc>
                        <a:spcAft>
                          <a:spcPts val="0"/>
                        </a:spcAft>
                      </a:pPr>
                      <a:r>
                        <a:rPr lang="en-US" sz="1600" b="1" spc="-10" baseline="0" dirty="0">
                          <a:solidFill>
                            <a:schemeClr val="tx1"/>
                          </a:solidFill>
                          <a:effectLst/>
                          <a:latin typeface="Century Gothic" panose="020B0502020202020204" pitchFamily="34" charset="0"/>
                          <a:ea typeface="Arial"/>
                          <a:cs typeface="Times New Roman"/>
                        </a:rPr>
                        <a:t>Dip</a:t>
                      </a:r>
                      <a:r>
                        <a:rPr lang="en-US" sz="1600" b="1" spc="-35" baseline="0" dirty="0">
                          <a:solidFill>
                            <a:schemeClr val="tx1"/>
                          </a:solidFill>
                          <a:effectLst/>
                          <a:latin typeface="Century Gothic" panose="020B0502020202020204" pitchFamily="34" charset="0"/>
                          <a:ea typeface="Arial"/>
                          <a:cs typeface="Times New Roman"/>
                        </a:rPr>
                        <a:t>l</a:t>
                      </a:r>
                      <a:r>
                        <a:rPr lang="en-US" sz="1600" b="1" spc="-10" baseline="0" dirty="0">
                          <a:solidFill>
                            <a:schemeClr val="tx1"/>
                          </a:solidFill>
                          <a:effectLst/>
                          <a:latin typeface="Century Gothic" panose="020B0502020202020204" pitchFamily="34" charset="0"/>
                          <a:ea typeface="Arial"/>
                          <a:cs typeface="Times New Roman"/>
                        </a:rPr>
                        <a:t>om</a:t>
                      </a:r>
                      <a:r>
                        <a:rPr lang="en-US" sz="1600" b="1" baseline="0" dirty="0">
                          <a:solidFill>
                            <a:schemeClr val="tx1"/>
                          </a:solidFill>
                          <a:effectLst/>
                          <a:latin typeface="Century Gothic" panose="020B0502020202020204" pitchFamily="34" charset="0"/>
                          <a:ea typeface="Arial"/>
                          <a:cs typeface="Times New Roman"/>
                        </a:rPr>
                        <a:t>a</a:t>
                      </a:r>
                      <a:r>
                        <a:rPr lang="en-US" sz="1600" b="1" spc="185" baseline="0" dirty="0">
                          <a:solidFill>
                            <a:schemeClr val="tx1"/>
                          </a:solidFill>
                          <a:effectLst/>
                          <a:latin typeface="Century Gothic" panose="020B0502020202020204" pitchFamily="34" charset="0"/>
                          <a:ea typeface="Arial"/>
                          <a:cs typeface="Times New Roman"/>
                        </a:rPr>
                        <a:t> </a:t>
                      </a:r>
                      <a:r>
                        <a:rPr lang="en-US" sz="1600" b="1" spc="-10" baseline="0" dirty="0">
                          <a:solidFill>
                            <a:schemeClr val="tx1"/>
                          </a:solidFill>
                          <a:effectLst/>
                          <a:latin typeface="Century Gothic" panose="020B0502020202020204" pitchFamily="34" charset="0"/>
                          <a:ea typeface="Arial"/>
                          <a:cs typeface="Times New Roman"/>
                        </a:rPr>
                        <a:t>d</a:t>
                      </a:r>
                      <a:r>
                        <a:rPr lang="en-US" sz="1600" b="1" baseline="0" dirty="0">
                          <a:solidFill>
                            <a:schemeClr val="tx1"/>
                          </a:solidFill>
                          <a:effectLst/>
                          <a:latin typeface="Century Gothic" panose="020B0502020202020204" pitchFamily="34" charset="0"/>
                          <a:ea typeface="Arial"/>
                          <a:cs typeface="Times New Roman"/>
                        </a:rPr>
                        <a:t>i</a:t>
                      </a:r>
                      <a:r>
                        <a:rPr lang="en-US" sz="1600" b="1" spc="-30" baseline="0" dirty="0">
                          <a:solidFill>
                            <a:schemeClr val="tx1"/>
                          </a:solidFill>
                          <a:effectLst/>
                          <a:latin typeface="Century Gothic" panose="020B0502020202020204" pitchFamily="34" charset="0"/>
                          <a:ea typeface="Arial"/>
                          <a:cs typeface="Times New Roman"/>
                        </a:rPr>
                        <a:t> </a:t>
                      </a:r>
                      <a:r>
                        <a:rPr lang="en-US" sz="1600" b="1" spc="-10" baseline="0" dirty="0">
                          <a:solidFill>
                            <a:schemeClr val="tx1"/>
                          </a:solidFill>
                          <a:effectLst/>
                          <a:latin typeface="Century Gothic" panose="020B0502020202020204" pitchFamily="34" charset="0"/>
                          <a:ea typeface="Arial"/>
                          <a:cs typeface="Times New Roman"/>
                        </a:rPr>
                        <a:t>m</a:t>
                      </a:r>
                      <a:r>
                        <a:rPr lang="en-US" sz="1600" b="1" spc="-65" baseline="0" dirty="0">
                          <a:solidFill>
                            <a:schemeClr val="tx1"/>
                          </a:solidFill>
                          <a:effectLst/>
                          <a:latin typeface="Century Gothic" panose="020B0502020202020204" pitchFamily="34" charset="0"/>
                          <a:ea typeface="Arial"/>
                          <a:cs typeface="Times New Roman"/>
                        </a:rPr>
                        <a:t>a</a:t>
                      </a:r>
                      <a:r>
                        <a:rPr lang="en-US" sz="1600" b="1" spc="-10" baseline="0" dirty="0">
                          <a:solidFill>
                            <a:schemeClr val="tx1"/>
                          </a:solidFill>
                          <a:effectLst/>
                          <a:latin typeface="Century Gothic" panose="020B0502020202020204" pitchFamily="34" charset="0"/>
                          <a:ea typeface="Arial"/>
                          <a:cs typeface="Times New Roman"/>
                        </a:rPr>
                        <a:t>turi</a:t>
                      </a:r>
                      <a:r>
                        <a:rPr lang="en-US" sz="1600" b="1" spc="-65" baseline="0" dirty="0">
                          <a:solidFill>
                            <a:schemeClr val="tx1"/>
                          </a:solidFill>
                          <a:effectLst/>
                          <a:latin typeface="Century Gothic" panose="020B0502020202020204" pitchFamily="34" charset="0"/>
                          <a:ea typeface="Arial"/>
                          <a:cs typeface="Times New Roman"/>
                        </a:rPr>
                        <a:t>t</a:t>
                      </a:r>
                      <a:r>
                        <a:rPr lang="en-US" sz="1600" b="1" baseline="0" dirty="0">
                          <a:solidFill>
                            <a:schemeClr val="tx1"/>
                          </a:solidFill>
                          <a:effectLst/>
                          <a:latin typeface="Century Gothic" panose="020B0502020202020204" pitchFamily="34" charset="0"/>
                          <a:ea typeface="Arial"/>
                          <a:cs typeface="Times New Roman"/>
                        </a:rPr>
                        <a:t>à</a:t>
                      </a:r>
                      <a:endParaRPr lang="it-IT" sz="1600" b="1" baseline="0" dirty="0">
                        <a:solidFill>
                          <a:schemeClr val="tx1"/>
                        </a:solidFill>
                        <a:effectLst/>
                        <a:latin typeface="Century Gothic" panose="020B0502020202020204" pitchFamily="34" charset="0"/>
                        <a:ea typeface="Calibri"/>
                        <a:cs typeface="Times New Roman"/>
                      </a:endParaRPr>
                    </a:p>
                  </a:txBody>
                  <a:tcPr marL="0" marR="0" marT="0" marB="0">
                    <a:lnL w="12700" cap="flat" cmpd="sng" algn="ctr">
                      <a:solidFill>
                        <a:srgbClr val="6D6E71"/>
                      </a:solidFill>
                      <a:prstDash val="solid"/>
                      <a:round/>
                      <a:headEnd type="none" w="med" len="med"/>
                      <a:tailEnd type="none" w="med" len="med"/>
                    </a:lnL>
                    <a:lnR w="12700" cap="flat" cmpd="sng" algn="ctr">
                      <a:solidFill>
                        <a:srgbClr val="6D6E71"/>
                      </a:solidFill>
                      <a:prstDash val="solid"/>
                      <a:round/>
                      <a:headEnd type="none" w="med" len="med"/>
                      <a:tailEnd type="none" w="med" len="med"/>
                    </a:lnR>
                    <a:lnT w="12700" cap="flat" cmpd="sng" algn="ctr">
                      <a:solidFill>
                        <a:srgbClr val="6D6E71"/>
                      </a:solidFill>
                      <a:prstDash val="solid"/>
                      <a:round/>
                      <a:headEnd type="none" w="med" len="med"/>
                      <a:tailEnd type="none" w="med" len="med"/>
                    </a:lnT>
                    <a:lnB w="12700" cap="flat" cmpd="sng" algn="ctr">
                      <a:solidFill>
                        <a:srgbClr val="6D6E7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83078">
                <a:tc>
                  <a:txBody>
                    <a:bodyPr/>
                    <a:lstStyle/>
                    <a:p>
                      <a:pPr>
                        <a:lnSpc>
                          <a:spcPct val="115000"/>
                        </a:lnSpc>
                        <a:spcAft>
                          <a:spcPts val="1000"/>
                        </a:spcAft>
                      </a:pPr>
                      <a:r>
                        <a:rPr lang="en-US" sz="1100" dirty="0">
                          <a:effectLst/>
                          <a:latin typeface="Calibri"/>
                          <a:ea typeface="Calibri"/>
                          <a:cs typeface="Times New Roman"/>
                        </a:rPr>
                        <a:t> </a:t>
                      </a:r>
                      <a:endParaRPr lang="it-IT" sz="1100" dirty="0">
                        <a:effectLst/>
                        <a:latin typeface="Calibri"/>
                        <a:ea typeface="Calibri"/>
                        <a:cs typeface="Times New Roman"/>
                      </a:endParaRPr>
                    </a:p>
                  </a:txBody>
                  <a:tcPr marL="0" marR="0" marT="0" marB="0">
                    <a:lnL>
                      <a:noFill/>
                    </a:lnL>
                    <a:lnR w="12700" cap="flat" cmpd="sng" algn="ctr">
                      <a:solidFill>
                        <a:srgbClr val="6D6E71"/>
                      </a:solidFill>
                      <a:prstDash val="solid"/>
                      <a:round/>
                      <a:headEnd type="none" w="med" len="med"/>
                      <a:tailEnd type="none" w="med" len="med"/>
                    </a:lnR>
                    <a:lnT w="12700" cap="flat" cmpd="sng" algn="ctr">
                      <a:solidFill>
                        <a:srgbClr val="6D6E71"/>
                      </a:solidFill>
                      <a:prstDash val="solid"/>
                      <a:round/>
                      <a:headEnd type="none" w="med" len="med"/>
                      <a:tailEnd type="none" w="med" len="med"/>
                    </a:lnT>
                    <a:lnB>
                      <a:noFill/>
                    </a:lnB>
                  </a:tcPr>
                </a:tc>
                <a:tc>
                  <a:txBody>
                    <a:bodyPr/>
                    <a:lstStyle/>
                    <a:p>
                      <a:pPr>
                        <a:lnSpc>
                          <a:spcPct val="115000"/>
                        </a:lnSpc>
                        <a:spcAft>
                          <a:spcPts val="1000"/>
                        </a:spcAft>
                      </a:pPr>
                      <a:r>
                        <a:rPr lang="en-US" sz="1100" dirty="0">
                          <a:effectLst/>
                          <a:latin typeface="Calibri"/>
                          <a:ea typeface="Calibri"/>
                          <a:cs typeface="Times New Roman"/>
                        </a:rPr>
                        <a:t> </a:t>
                      </a:r>
                      <a:endParaRPr lang="it-IT" sz="1100" dirty="0">
                        <a:effectLst/>
                        <a:latin typeface="Calibri"/>
                        <a:ea typeface="Calibri"/>
                        <a:cs typeface="Times New Roman"/>
                      </a:endParaRPr>
                    </a:p>
                  </a:txBody>
                  <a:tcPr marL="0" marR="0" marT="0" marB="0">
                    <a:lnL w="12700" cap="flat" cmpd="sng" algn="ctr">
                      <a:solidFill>
                        <a:srgbClr val="6D6E71"/>
                      </a:solidFill>
                      <a:prstDash val="solid"/>
                      <a:round/>
                      <a:headEnd type="none" w="med" len="med"/>
                      <a:tailEnd type="none" w="med" len="med"/>
                    </a:lnL>
                    <a:lnR w="12700" cap="flat" cmpd="sng" algn="ctr">
                      <a:solidFill>
                        <a:srgbClr val="6D6E71"/>
                      </a:solidFill>
                      <a:prstDash val="solid"/>
                      <a:round/>
                      <a:headEnd type="none" w="med" len="med"/>
                      <a:tailEnd type="none" w="med" len="med"/>
                    </a:lnR>
                    <a:lnT w="12700" cap="flat" cmpd="sng" algn="ctr">
                      <a:solidFill>
                        <a:srgbClr val="6D6E71"/>
                      </a:solidFill>
                      <a:prstDash val="solid"/>
                      <a:round/>
                      <a:headEnd type="none" w="med" len="med"/>
                      <a:tailEnd type="none" w="med" len="med"/>
                    </a:lnT>
                    <a:lnB>
                      <a:noFill/>
                    </a:lnB>
                  </a:tcPr>
                </a:tc>
                <a:tc>
                  <a:txBody>
                    <a:bodyPr/>
                    <a:lstStyle/>
                    <a:p>
                      <a:pPr>
                        <a:lnSpc>
                          <a:spcPct val="115000"/>
                        </a:lnSpc>
                        <a:spcAft>
                          <a:spcPts val="1000"/>
                        </a:spcAft>
                      </a:pPr>
                      <a:r>
                        <a:rPr lang="en-US" sz="1100" dirty="0">
                          <a:effectLst/>
                          <a:latin typeface="Calibri"/>
                          <a:ea typeface="Calibri"/>
                          <a:cs typeface="Times New Roman"/>
                        </a:rPr>
                        <a:t> </a:t>
                      </a:r>
                      <a:endParaRPr lang="it-IT" sz="1100" dirty="0">
                        <a:effectLst/>
                        <a:latin typeface="Calibri"/>
                        <a:ea typeface="Calibri"/>
                        <a:cs typeface="Times New Roman"/>
                      </a:endParaRPr>
                    </a:p>
                  </a:txBody>
                  <a:tcPr marL="0" marR="0" marT="0" marB="0">
                    <a:lnL w="12700" cap="flat" cmpd="sng" algn="ctr">
                      <a:solidFill>
                        <a:srgbClr val="6D6E71"/>
                      </a:solidFill>
                      <a:prstDash val="solid"/>
                      <a:round/>
                      <a:headEnd type="none" w="med" len="med"/>
                      <a:tailEnd type="none" w="med" len="med"/>
                    </a:lnL>
                    <a:lnR>
                      <a:noFill/>
                    </a:lnR>
                    <a:lnT w="12700" cap="flat" cmpd="sng" algn="ctr">
                      <a:solidFill>
                        <a:srgbClr val="6D6E71"/>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
        <p:nvSpPr>
          <p:cNvPr id="7182" name="Rectangle 81"/>
          <p:cNvSpPr>
            <a:spLocks noChangeArrowheads="1"/>
          </p:cNvSpPr>
          <p:nvPr/>
        </p:nvSpPr>
        <p:spPr bwMode="auto">
          <a:xfrm>
            <a:off x="636588" y="2166938"/>
            <a:ext cx="2879725" cy="3173412"/>
          </a:xfrm>
          <a:prstGeom prst="rect">
            <a:avLst/>
          </a:prstGeom>
          <a:solidFill>
            <a:srgbClr val="C00000"/>
          </a:solidFill>
          <a:ln w="12700">
            <a:solidFill>
              <a:schemeClr val="tx1"/>
            </a:solidFill>
            <a:miter lim="800000"/>
            <a:headEnd/>
            <a:tailEnd/>
          </a:ln>
        </p:spPr>
        <p:txBody>
          <a:bodyPr tIns="266616" bIns="253920" anchor="ctr">
            <a:spAutoFit/>
          </a:bodyPr>
          <a:lstStyle>
            <a:lvl1pPr indent="165100">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165100" algn="ctr" defTabSz="914400" rtl="0" eaLnBrk="1" fontAlgn="auto" latinLnBrk="0" hangingPunct="1">
              <a:lnSpc>
                <a:spcPct val="100000"/>
              </a:lnSpc>
              <a:spcBef>
                <a:spcPts val="0"/>
              </a:spcBef>
              <a:spcAft>
                <a:spcPts val="0"/>
              </a:spcAft>
              <a:buClrTx/>
              <a:buSzTx/>
              <a:buFontTx/>
              <a:buNone/>
              <a:tabLst/>
              <a:defRPr/>
            </a:pPr>
            <a:endPar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endPar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endPar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600" b="1" i="0" u="sng"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Corsi</a:t>
            </a:r>
            <a:r>
              <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di </a:t>
            </a:r>
            <a:r>
              <a:rPr kumimoji="0" lang="en-US" altLang="it-IT" sz="1600" b="1" i="0" u="sng"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Laurea</a:t>
            </a:r>
            <a:r>
              <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altLang="it-IT" sz="1600" b="1" i="0" u="sng"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Magistrale</a:t>
            </a:r>
            <a:endPar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a </a:t>
            </a:r>
            <a:r>
              <a:rPr kumimoji="0" lang="en-US" altLang="it-IT" sz="1600" b="1" i="0" u="sng"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Ciclo</a:t>
            </a:r>
            <a:r>
              <a:rPr kumimoji="0" lang="en-US" altLang="it-IT" sz="1600" b="1" i="0" u="sng"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Unico (LMCU)</a:t>
            </a: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Durata</a:t>
            </a: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5/6 </a:t>
            </a: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anni</a:t>
            </a: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a:t>
            </a: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CFU : 300/360 , </a:t>
            </a: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Esami</a:t>
            </a: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30/36 </a:t>
            </a:r>
          </a:p>
          <a:p>
            <a:pPr marL="0" marR="0" lvl="0" indent="165100" algn="ctr"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Titolo</a:t>
            </a: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Dottore</a:t>
            </a:r>
            <a:r>
              <a:rPr kumimoji="0" lang="en-US" altLang="it-IT" sz="1400" b="0" i="0" u="none" strike="noStrike" kern="1200" cap="none" spc="0" normalizeH="0" baseline="0" noProof="0" dirty="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 </a:t>
            </a:r>
            <a:r>
              <a:rPr kumimoji="0" lang="en-US" altLang="it-IT" sz="1400" b="0" i="0" u="none" strike="noStrike" kern="1200" cap="none" spc="0" normalizeH="0" baseline="0" noProof="0" dirty="0" err="1">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Magistrale</a:t>
            </a:r>
            <a:endParaRPr kumimoji="0" lang="it-IT" altLang="it-IT"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endParaRPr kumimoji="0" lang="en-US" altLang="it-IT" sz="1800" b="1" i="0" u="sng" strike="noStrike" kern="120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Times New Roman" panose="02020603050405020304" pitchFamily="18" charset="0"/>
            </a:endParaRPr>
          </a:p>
          <a:p>
            <a:pPr marL="0" marR="0" lvl="0" indent="165100" algn="ctr" defTabSz="914400" rtl="0" eaLnBrk="1" fontAlgn="auto" latinLnBrk="0" hangingPunct="1">
              <a:lnSpc>
                <a:spcPct val="100000"/>
              </a:lnSpc>
              <a:spcBef>
                <a:spcPts val="0"/>
              </a:spcBef>
              <a:spcAft>
                <a:spcPts val="0"/>
              </a:spcAft>
              <a:buClrTx/>
              <a:buSzTx/>
              <a:buFontTx/>
              <a:buNone/>
              <a:tabLst/>
              <a:defRPr/>
            </a:pPr>
            <a:endParaRPr kumimoji="0" lang="en-US" altLang="it-IT" sz="1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183" name="CasellaDiTesto 7219"/>
          <p:cNvSpPr txBox="1">
            <a:spLocks noChangeArrowheads="1"/>
          </p:cNvSpPr>
          <p:nvPr/>
        </p:nvSpPr>
        <p:spPr bwMode="auto">
          <a:xfrm>
            <a:off x="3779838" y="2143125"/>
            <a:ext cx="2447925" cy="1446213"/>
          </a:xfrm>
          <a:prstGeom prst="rect">
            <a:avLst/>
          </a:prstGeom>
          <a:solidFill>
            <a:srgbClr val="C00000"/>
          </a:solidFill>
          <a:ln w="12700">
            <a:solidFill>
              <a:schemeClr val="tx1"/>
            </a:solidFill>
            <a:miter lim="800000"/>
            <a:headEnd/>
            <a:tailEnd/>
          </a:ln>
        </p:spPr>
        <p:txBody>
          <a:bodyPr>
            <a:spAutoFit/>
          </a:bodyPr>
          <a:lstStyle>
            <a:lvl1pPr indent="165100">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600" b="1"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I Ciclo </a:t>
            </a:r>
            <a:br>
              <a:rPr kumimoji="0" lang="en-US" altLang="it-IT" sz="1600" b="1"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br>
            <a:r>
              <a:rPr kumimoji="0" lang="en-US" altLang="it-IT" sz="1600" b="1" i="0" u="sng"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Corsi di Laurea (L)</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Durata: 3 anni, </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CFU: 180,</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Esami: 20</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Titolo: Dottore</a:t>
            </a:r>
            <a:endParaRPr kumimoji="0" lang="it-IT" altLang="it-IT" sz="14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184" name="CasellaDiTesto 7220"/>
          <p:cNvSpPr txBox="1">
            <a:spLocks noChangeArrowheads="1"/>
          </p:cNvSpPr>
          <p:nvPr/>
        </p:nvSpPr>
        <p:spPr bwMode="auto">
          <a:xfrm>
            <a:off x="3779838" y="3860800"/>
            <a:ext cx="2447925" cy="1446213"/>
          </a:xfrm>
          <a:prstGeom prst="rect">
            <a:avLst/>
          </a:prstGeom>
          <a:solidFill>
            <a:srgbClr val="C00000"/>
          </a:solidFill>
          <a:ln w="12700">
            <a:solidFill>
              <a:schemeClr val="tx1"/>
            </a:solidFill>
            <a:miter lim="800000"/>
            <a:headEnd/>
            <a:tailEnd/>
          </a:ln>
        </p:spPr>
        <p:txBody>
          <a:bodyPr>
            <a:spAutoFit/>
          </a:bodyPr>
          <a:lstStyle>
            <a:lvl1pPr indent="165100">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1"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II Ciclo </a:t>
            </a:r>
            <a:br>
              <a:rPr kumimoji="0" lang="en-US" altLang="it-IT" sz="1400" b="1"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br>
            <a:r>
              <a:rPr kumimoji="0" lang="en-US" altLang="it-IT" sz="1600" b="1" i="0" u="sng"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Corsi di Laurea Magistrale (LM)</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Durata: 2 anni, </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CFU: 120  Esami: 12</a:t>
            </a:r>
          </a:p>
          <a:p>
            <a:pPr marL="0" marR="0" lvl="0" indent="165100" algn="l" defTabSz="9144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Titolo: Dottore Magistrale</a:t>
            </a:r>
          </a:p>
        </p:txBody>
      </p:sp>
      <p:sp>
        <p:nvSpPr>
          <p:cNvPr id="9234" name="Rettangolo 7221"/>
          <p:cNvSpPr>
            <a:spLocks noChangeArrowheads="1"/>
          </p:cNvSpPr>
          <p:nvPr/>
        </p:nvSpPr>
        <p:spPr bwMode="auto">
          <a:xfrm>
            <a:off x="6804025" y="2293938"/>
            <a:ext cx="1470025" cy="584200"/>
          </a:xfrm>
          <a:prstGeom prst="rect">
            <a:avLst/>
          </a:prstGeom>
          <a:solidFill>
            <a:schemeClr val="bg1">
              <a:lumMod val="85000"/>
            </a:schemeClr>
          </a:solidFill>
          <a:ln>
            <a:solidFill>
              <a:schemeClr val="tx1"/>
            </a:solidFill>
          </a:ln>
        </p:spPr>
        <p:txBody>
          <a:bodyPr>
            <a:spAutoFit/>
          </a:bodyPr>
          <a:lstStyle>
            <a:lvl1pPr indent="1651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165100" algn="l" defTabSz="914400" rtl="0" eaLnBrk="0" fontAlgn="auto" latinLnBrk="0" hangingPunct="0">
              <a:lnSpc>
                <a:spcPct val="100000"/>
              </a:lnSpc>
              <a:spcBef>
                <a:spcPts val="0"/>
              </a:spcBef>
              <a:spcAft>
                <a:spcPts val="0"/>
              </a:spcAft>
              <a:buClrTx/>
              <a:buSzTx/>
              <a:buFontTx/>
              <a:buNone/>
              <a:tabLst/>
              <a:defRPr/>
            </a:pPr>
            <a:r>
              <a:rPr kumimoji="0" lang="en-US" altLang="it-IT" sz="1600" b="1" i="0" u="sng" strike="noStrike" kern="1200" cap="none" spc="0" normalizeH="0" baseline="0" noProof="0" dirty="0">
                <a:ln>
                  <a:noFill/>
                </a:ln>
                <a:solidFill>
                  <a:prstClr val="black"/>
                </a:solidFill>
                <a:effectLst/>
                <a:uLnTx/>
                <a:uFillTx/>
                <a:latin typeface="Calibri" pitchFamily="34" charset="0"/>
                <a:ea typeface="Arial" charset="0"/>
                <a:cs typeface="Times New Roman" pitchFamily="18" charset="0"/>
              </a:rPr>
              <a:t>Master di</a:t>
            </a:r>
          </a:p>
          <a:p>
            <a:pPr marL="0" marR="0" lvl="0" indent="165100" algn="l" defTabSz="914400" rtl="0" eaLnBrk="0" fontAlgn="auto" latinLnBrk="0" hangingPunct="0">
              <a:lnSpc>
                <a:spcPct val="100000"/>
              </a:lnSpc>
              <a:spcBef>
                <a:spcPts val="0"/>
              </a:spcBef>
              <a:spcAft>
                <a:spcPts val="0"/>
              </a:spcAft>
              <a:buClrTx/>
              <a:buSzTx/>
              <a:buFontTx/>
              <a:buNone/>
              <a:tabLst/>
              <a:defRPr/>
            </a:pPr>
            <a:r>
              <a:rPr kumimoji="0" lang="en-US" altLang="it-IT" sz="1600" b="1" i="0" u="sng" strike="noStrike" kern="1200" cap="none" spc="0" normalizeH="0" baseline="0" noProof="0" dirty="0">
                <a:ln>
                  <a:noFill/>
                </a:ln>
                <a:solidFill>
                  <a:prstClr val="black"/>
                </a:solidFill>
                <a:effectLst/>
                <a:uLnTx/>
                <a:uFillTx/>
                <a:latin typeface="Calibri" pitchFamily="34" charset="0"/>
                <a:ea typeface="Arial" charset="0"/>
                <a:cs typeface="Times New Roman" pitchFamily="18" charset="0"/>
              </a:rPr>
              <a:t>Primo </a:t>
            </a:r>
            <a:r>
              <a:rPr kumimoji="0" lang="en-US" altLang="it-IT" sz="1600" b="1" i="0" u="sng" strike="noStrike" kern="1200" cap="none" spc="0" normalizeH="0" baseline="0" noProof="0" dirty="0" err="1">
                <a:ln>
                  <a:noFill/>
                </a:ln>
                <a:solidFill>
                  <a:prstClr val="black"/>
                </a:solidFill>
                <a:effectLst/>
                <a:uLnTx/>
                <a:uFillTx/>
                <a:latin typeface="Calibri" pitchFamily="34" charset="0"/>
                <a:ea typeface="Arial" charset="0"/>
                <a:cs typeface="Times New Roman" pitchFamily="18" charset="0"/>
              </a:rPr>
              <a:t>Livello</a:t>
            </a:r>
            <a:endParaRPr kumimoji="0" lang="en-US" altLang="it-IT" sz="1600" b="0" i="0" u="sng" strike="noStrike" kern="1200" cap="none" spc="0" normalizeH="0" baseline="0" noProof="0" dirty="0">
              <a:ln>
                <a:noFill/>
              </a:ln>
              <a:solidFill>
                <a:prstClr val="black"/>
              </a:solidFill>
              <a:effectLst/>
              <a:uLnTx/>
              <a:uFillTx/>
              <a:latin typeface="Arial" charset="0"/>
              <a:ea typeface="Calibri" pitchFamily="34" charset="0"/>
              <a:cs typeface="Times New Roman" pitchFamily="18" charset="0"/>
            </a:endParaRPr>
          </a:p>
        </p:txBody>
      </p:sp>
      <p:sp>
        <p:nvSpPr>
          <p:cNvPr id="9235" name="Rettangolo 7222"/>
          <p:cNvSpPr>
            <a:spLocks noChangeArrowheads="1"/>
          </p:cNvSpPr>
          <p:nvPr/>
        </p:nvSpPr>
        <p:spPr bwMode="auto">
          <a:xfrm>
            <a:off x="6670675" y="3954463"/>
            <a:ext cx="1717675" cy="584200"/>
          </a:xfrm>
          <a:prstGeom prst="rect">
            <a:avLst/>
          </a:prstGeom>
          <a:solidFill>
            <a:schemeClr val="bg1">
              <a:lumMod val="85000"/>
            </a:schemeClr>
          </a:solidFill>
          <a:ln w="12700">
            <a:solidFill>
              <a:schemeClr val="tx1"/>
            </a:solidFill>
          </a:ln>
        </p:spPr>
        <p:txBody>
          <a:bodyPr>
            <a:spAutoFit/>
          </a:bodyPr>
          <a:lstStyle>
            <a:lvl1pPr indent="1651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marR="0" lvl="0" indent="165100" algn="l" defTabSz="914400" rtl="0" eaLnBrk="0" fontAlgn="auto" latinLnBrk="0" hangingPunct="0">
              <a:lnSpc>
                <a:spcPct val="100000"/>
              </a:lnSpc>
              <a:spcBef>
                <a:spcPts val="0"/>
              </a:spcBef>
              <a:spcAft>
                <a:spcPts val="0"/>
              </a:spcAft>
              <a:buClrTx/>
              <a:buSzTx/>
              <a:buFontTx/>
              <a:buNone/>
              <a:tabLst/>
              <a:defRPr/>
            </a:pPr>
            <a:r>
              <a:rPr kumimoji="0" lang="en-US" altLang="it-IT" sz="1600" b="1" i="0" u="sng" strike="noStrike" kern="1200" cap="none" spc="0" normalizeH="0" baseline="0" noProof="0" dirty="0">
                <a:ln>
                  <a:noFill/>
                </a:ln>
                <a:solidFill>
                  <a:prstClr val="black"/>
                </a:solidFill>
                <a:effectLst/>
                <a:uLnTx/>
                <a:uFillTx/>
                <a:latin typeface="Calibri" pitchFamily="34" charset="0"/>
                <a:ea typeface="Arial" charset="0"/>
                <a:cs typeface="Times New Roman" pitchFamily="18" charset="0"/>
              </a:rPr>
              <a:t>Master di</a:t>
            </a:r>
            <a:endParaRPr kumimoji="0" lang="it-IT" altLang="it-IT" sz="1600" b="0" i="0" u="sng" strike="noStrike" kern="1200" cap="none" spc="0" normalizeH="0" baseline="0" noProof="0" dirty="0">
              <a:ln>
                <a:noFill/>
              </a:ln>
              <a:solidFill>
                <a:prstClr val="black"/>
              </a:solidFill>
              <a:effectLst/>
              <a:uLnTx/>
              <a:uFillTx/>
              <a:latin typeface="Arial" charset="0"/>
              <a:ea typeface="Arial" charset="0"/>
              <a:cs typeface="Times New Roman" pitchFamily="18" charset="0"/>
            </a:endParaRPr>
          </a:p>
          <a:p>
            <a:pPr marL="0" marR="0" lvl="0" indent="165100" algn="l" defTabSz="914400" rtl="0" eaLnBrk="0" fontAlgn="auto" latinLnBrk="0" hangingPunct="0">
              <a:lnSpc>
                <a:spcPct val="100000"/>
              </a:lnSpc>
              <a:spcBef>
                <a:spcPts val="0"/>
              </a:spcBef>
              <a:spcAft>
                <a:spcPts val="0"/>
              </a:spcAft>
              <a:buClrTx/>
              <a:buSzTx/>
              <a:buFontTx/>
              <a:buNone/>
              <a:tabLst/>
              <a:defRPr/>
            </a:pPr>
            <a:r>
              <a:rPr kumimoji="0" lang="en-US" altLang="it-IT" sz="1600" b="1" i="0" u="sng" strike="noStrike" kern="1200" cap="none" spc="0" normalizeH="0" baseline="0" noProof="0" dirty="0">
                <a:ln>
                  <a:noFill/>
                </a:ln>
                <a:solidFill>
                  <a:prstClr val="black"/>
                </a:solidFill>
                <a:effectLst/>
                <a:uLnTx/>
                <a:uFillTx/>
                <a:latin typeface="Calibri" pitchFamily="34" charset="0"/>
                <a:ea typeface="Arial" charset="0"/>
                <a:cs typeface="Times New Roman" pitchFamily="18" charset="0"/>
              </a:rPr>
              <a:t>Secondo </a:t>
            </a:r>
            <a:r>
              <a:rPr kumimoji="0" lang="en-US" altLang="it-IT" sz="1600" b="1" i="0" u="sng" strike="noStrike" kern="1200" cap="none" spc="0" normalizeH="0" baseline="0" noProof="0" dirty="0" err="1">
                <a:ln>
                  <a:noFill/>
                </a:ln>
                <a:solidFill>
                  <a:prstClr val="black"/>
                </a:solidFill>
                <a:effectLst/>
                <a:uLnTx/>
                <a:uFillTx/>
                <a:latin typeface="Calibri" pitchFamily="34" charset="0"/>
                <a:ea typeface="Arial" charset="0"/>
                <a:cs typeface="Times New Roman" pitchFamily="18" charset="0"/>
              </a:rPr>
              <a:t>Livello</a:t>
            </a:r>
            <a:endParaRPr kumimoji="0" lang="it-IT" altLang="it-IT" sz="1600" b="0" i="0" u="sng" strike="noStrike" kern="1200" cap="none" spc="0" normalizeH="0" baseline="0" noProof="0" dirty="0">
              <a:ln>
                <a:noFill/>
              </a:ln>
              <a:solidFill>
                <a:prstClr val="black"/>
              </a:solidFill>
              <a:effectLst/>
              <a:uLnTx/>
              <a:uFillTx/>
              <a:latin typeface="Arial" charset="0"/>
              <a:ea typeface="Arial" charset="0"/>
              <a:cs typeface="Times New Roman" pitchFamily="18" charset="0"/>
            </a:endParaRPr>
          </a:p>
        </p:txBody>
      </p:sp>
      <p:sp>
        <p:nvSpPr>
          <p:cNvPr id="7187" name="Rectangle 110"/>
          <p:cNvSpPr>
            <a:spLocks noChangeArrowheads="1"/>
          </p:cNvSpPr>
          <p:nvPr/>
        </p:nvSpPr>
        <p:spPr bwMode="auto">
          <a:xfrm>
            <a:off x="884238" y="5637213"/>
            <a:ext cx="4340225" cy="584200"/>
          </a:xfrm>
          <a:prstGeom prst="rect">
            <a:avLst/>
          </a:prstGeom>
          <a:solidFill>
            <a:srgbClr val="C00000"/>
          </a:solidFill>
          <a:ln w="12700">
            <a:solidFill>
              <a:schemeClr val="tx1"/>
            </a:solidFill>
            <a:miter lim="800000"/>
            <a:headEnd/>
            <a:tailEnd/>
          </a:ln>
        </p:spPr>
        <p:txBody>
          <a:bodyPr anchor="ct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1600" b="1" i="0" u="sng"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III Ciclo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it-IT" sz="1600" b="1" i="0" u="sng" strike="noStrike" kern="1200" cap="none" spc="0" normalizeH="0" baseline="0" noProof="0">
                <a:ln>
                  <a:noFill/>
                </a:ln>
                <a:solidFill>
                  <a:prstClr val="white"/>
                </a:solidFill>
                <a:effectLst/>
                <a:uLnTx/>
                <a:uFillTx/>
                <a:latin typeface="Calibri" panose="020F0502020204030204" pitchFamily="34" charset="0"/>
                <a:ea typeface="Arial" panose="020B0604020202020204" pitchFamily="34" charset="0"/>
                <a:cs typeface="Times New Roman" panose="02020603050405020304" pitchFamily="18" charset="0"/>
              </a:rPr>
              <a:t>Dottorato di ricerca e Scuola di Specializzazione</a:t>
            </a:r>
            <a:endParaRPr kumimoji="0" lang="it-IT" altLang="it-IT" sz="1600" b="0" i="0" u="sng"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cxnSp>
        <p:nvCxnSpPr>
          <p:cNvPr id="7188" name="Connettore 2 9"/>
          <p:cNvCxnSpPr>
            <a:cxnSpLocks noChangeShapeType="1"/>
          </p:cNvCxnSpPr>
          <p:nvPr/>
        </p:nvCxnSpPr>
        <p:spPr bwMode="auto">
          <a:xfrm>
            <a:off x="2124075" y="5364163"/>
            <a:ext cx="0" cy="27305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89" name="Connettore 2 13"/>
          <p:cNvCxnSpPr>
            <a:cxnSpLocks noChangeShapeType="1"/>
          </p:cNvCxnSpPr>
          <p:nvPr/>
        </p:nvCxnSpPr>
        <p:spPr bwMode="auto">
          <a:xfrm>
            <a:off x="5029200" y="3651250"/>
            <a:ext cx="0" cy="19685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0" name="Connettore 2 15"/>
          <p:cNvCxnSpPr>
            <a:cxnSpLocks noChangeShapeType="1"/>
            <a:stCxn id="7184" idx="2"/>
          </p:cNvCxnSpPr>
          <p:nvPr/>
        </p:nvCxnSpPr>
        <p:spPr bwMode="auto">
          <a:xfrm flipH="1">
            <a:off x="5003800" y="5307013"/>
            <a:ext cx="0" cy="33020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 name="Connettore 2 17"/>
          <p:cNvCxnSpPr>
            <a:cxnSpLocks noChangeShapeType="1"/>
            <a:endCxn id="9234" idx="1"/>
          </p:cNvCxnSpPr>
          <p:nvPr/>
        </p:nvCxnSpPr>
        <p:spPr bwMode="auto">
          <a:xfrm>
            <a:off x="6227763" y="2586038"/>
            <a:ext cx="576262" cy="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2" name="Connettore 2 19"/>
          <p:cNvCxnSpPr>
            <a:cxnSpLocks noChangeShapeType="1"/>
          </p:cNvCxnSpPr>
          <p:nvPr/>
        </p:nvCxnSpPr>
        <p:spPr bwMode="auto">
          <a:xfrm flipV="1">
            <a:off x="6227763" y="2878138"/>
            <a:ext cx="720725" cy="982662"/>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3" name="Connettore 2 21"/>
          <p:cNvCxnSpPr>
            <a:cxnSpLocks noChangeShapeType="1"/>
            <a:stCxn id="7184" idx="3"/>
          </p:cNvCxnSpPr>
          <p:nvPr/>
        </p:nvCxnSpPr>
        <p:spPr bwMode="auto">
          <a:xfrm flipV="1">
            <a:off x="6227763" y="4535488"/>
            <a:ext cx="442912" cy="49212"/>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4" name="Connettore 1 23"/>
          <p:cNvCxnSpPr>
            <a:cxnSpLocks noChangeShapeType="1"/>
          </p:cNvCxnSpPr>
          <p:nvPr/>
        </p:nvCxnSpPr>
        <p:spPr bwMode="auto">
          <a:xfrm>
            <a:off x="395288" y="3213100"/>
            <a:ext cx="144462"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5" name="Connettore 1 25"/>
          <p:cNvCxnSpPr>
            <a:cxnSpLocks noChangeShapeType="1"/>
          </p:cNvCxnSpPr>
          <p:nvPr/>
        </p:nvCxnSpPr>
        <p:spPr bwMode="auto">
          <a:xfrm>
            <a:off x="395288" y="3213100"/>
            <a:ext cx="0" cy="304323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6" name="Connettore 1 28"/>
          <p:cNvCxnSpPr>
            <a:cxnSpLocks noChangeShapeType="1"/>
          </p:cNvCxnSpPr>
          <p:nvPr/>
        </p:nvCxnSpPr>
        <p:spPr bwMode="auto">
          <a:xfrm flipV="1">
            <a:off x="377825" y="6165304"/>
            <a:ext cx="8154615" cy="91035"/>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7" name="Connettore 1 30"/>
          <p:cNvCxnSpPr>
            <a:cxnSpLocks noChangeShapeType="1"/>
          </p:cNvCxnSpPr>
          <p:nvPr/>
        </p:nvCxnSpPr>
        <p:spPr bwMode="auto">
          <a:xfrm>
            <a:off x="8675688" y="2586038"/>
            <a:ext cx="0" cy="3635375"/>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7198" name="Connettore 2 7173"/>
          <p:cNvCxnSpPr>
            <a:cxnSpLocks noChangeShapeType="1"/>
            <a:endCxn id="9234" idx="3"/>
          </p:cNvCxnSpPr>
          <p:nvPr/>
        </p:nvCxnSpPr>
        <p:spPr bwMode="auto">
          <a:xfrm flipH="1">
            <a:off x="8274050" y="2586038"/>
            <a:ext cx="401638" cy="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9" name="Connettore 2 7175"/>
          <p:cNvCxnSpPr>
            <a:cxnSpLocks noChangeShapeType="1"/>
            <a:endCxn id="9235" idx="3"/>
          </p:cNvCxnSpPr>
          <p:nvPr/>
        </p:nvCxnSpPr>
        <p:spPr bwMode="auto">
          <a:xfrm flipH="1">
            <a:off x="8388350" y="4246563"/>
            <a:ext cx="287338" cy="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00" name="Rettangolo 7179"/>
          <p:cNvSpPr>
            <a:spLocks noChangeArrowheads="1"/>
          </p:cNvSpPr>
          <p:nvPr/>
        </p:nvSpPr>
        <p:spPr bwMode="auto">
          <a:xfrm>
            <a:off x="126206" y="1831354"/>
            <a:ext cx="8785225" cy="44656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altLang="it-IT" sz="1800" b="0" i="0" u="sng"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7201" name="Connettore 2 7181"/>
          <p:cNvCxnSpPr>
            <a:cxnSpLocks noChangeShapeType="1"/>
          </p:cNvCxnSpPr>
          <p:nvPr/>
        </p:nvCxnSpPr>
        <p:spPr bwMode="auto">
          <a:xfrm>
            <a:off x="2411760" y="1671638"/>
            <a:ext cx="0" cy="43180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2" name="Connettore 2 106"/>
          <p:cNvCxnSpPr>
            <a:cxnSpLocks noChangeShapeType="1"/>
          </p:cNvCxnSpPr>
          <p:nvPr/>
        </p:nvCxnSpPr>
        <p:spPr bwMode="auto">
          <a:xfrm>
            <a:off x="4716463" y="1671638"/>
            <a:ext cx="0" cy="43180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9304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6190" y="332656"/>
            <a:ext cx="8424862" cy="1080120"/>
          </a:xfrm>
        </p:spPr>
        <p:txBody>
          <a:bodyPr/>
          <a:lstStyle/>
          <a:p>
            <a:pPr algn="ctr"/>
            <a:endParaRPr lang="it-IT" sz="2800" dirty="0"/>
          </a:p>
          <a:p>
            <a:pPr algn="ctr"/>
            <a:r>
              <a:rPr lang="it-IT" sz="2800" dirty="0"/>
              <a:t>Quindi:</a:t>
            </a:r>
          </a:p>
          <a:p>
            <a:pPr algn="ctr"/>
            <a:r>
              <a:rPr lang="it-IT" sz="2800" dirty="0"/>
              <a:t>dopo il diploma di maturità (5 anni)</a:t>
            </a:r>
          </a:p>
          <a:p>
            <a:pPr algn="ctr"/>
            <a:endParaRPr lang="it-IT" dirty="0"/>
          </a:p>
          <a:p>
            <a:pPr algn="ctr"/>
            <a:endParaRPr lang="it-IT" dirty="0"/>
          </a:p>
        </p:txBody>
      </p:sp>
      <p:sp>
        <p:nvSpPr>
          <p:cNvPr id="3" name="Segnaposto testo 2"/>
          <p:cNvSpPr>
            <a:spLocks noGrp="1"/>
          </p:cNvSpPr>
          <p:nvPr>
            <p:ph type="body" sz="quarter" idx="11"/>
          </p:nvPr>
        </p:nvSpPr>
        <p:spPr>
          <a:xfrm>
            <a:off x="234306" y="1556792"/>
            <a:ext cx="8496746" cy="4248472"/>
          </a:xfrm>
        </p:spPr>
        <p:txBody>
          <a:bodyPr/>
          <a:lstStyle/>
          <a:p>
            <a:pPr lvl="0" algn="ctr" eaLnBrk="0" fontAlgn="base" hangingPunct="0">
              <a:spcAft>
                <a:spcPct val="0"/>
              </a:spcAft>
              <a:defRPr/>
            </a:pPr>
            <a:endParaRPr lang="it-IT" altLang="it-IT" kern="0" dirty="0">
              <a:solidFill>
                <a:srgbClr val="000000"/>
              </a:solidFill>
            </a:endParaRPr>
          </a:p>
          <a:p>
            <a:pPr lvl="0" algn="ctr" eaLnBrk="0" fontAlgn="base" hangingPunct="0">
              <a:spcAft>
                <a:spcPct val="0"/>
              </a:spcAft>
              <a:defRPr/>
            </a:pPr>
            <a:r>
              <a:rPr lang="it-IT" altLang="it-IT" sz="2400" kern="0" dirty="0">
                <a:solidFill>
                  <a:srgbClr val="000000"/>
                </a:solidFill>
              </a:rPr>
              <a:t>posso iscrivermi:</a:t>
            </a:r>
          </a:p>
          <a:p>
            <a:pPr lvl="0" algn="ctr" eaLnBrk="0" fontAlgn="base" hangingPunct="0">
              <a:spcAft>
                <a:spcPct val="0"/>
              </a:spcAft>
              <a:defRPr/>
            </a:pPr>
            <a:r>
              <a:rPr lang="it-IT" altLang="it-IT" sz="2400" kern="0" dirty="0">
                <a:solidFill>
                  <a:srgbClr val="000000"/>
                </a:solidFill>
              </a:rPr>
              <a:t>ad una </a:t>
            </a:r>
            <a:r>
              <a:rPr lang="it-IT" altLang="it-IT" sz="2400" b="1" kern="0" dirty="0">
                <a:solidFill>
                  <a:srgbClr val="000000"/>
                </a:solidFill>
              </a:rPr>
              <a:t>LAUREA (L)</a:t>
            </a:r>
            <a:r>
              <a:rPr lang="it-IT" altLang="it-IT" sz="2400" kern="0" dirty="0">
                <a:solidFill>
                  <a:srgbClr val="000000"/>
                </a:solidFill>
              </a:rPr>
              <a:t> della durata di </a:t>
            </a:r>
            <a:r>
              <a:rPr lang="it-IT" altLang="it-IT" sz="2400" b="1" kern="0" dirty="0">
                <a:solidFill>
                  <a:srgbClr val="000000"/>
                </a:solidFill>
              </a:rPr>
              <a:t>3 anni </a:t>
            </a:r>
            <a:r>
              <a:rPr lang="it-IT" altLang="it-IT" sz="2400" kern="0" dirty="0">
                <a:solidFill>
                  <a:srgbClr val="000000"/>
                </a:solidFill>
              </a:rPr>
              <a:t>che mi consentirà di ottenere il titolo di </a:t>
            </a:r>
            <a:r>
              <a:rPr lang="it-IT" altLang="it-IT" sz="2400" b="1" kern="0" dirty="0">
                <a:solidFill>
                  <a:srgbClr val="000000"/>
                </a:solidFill>
              </a:rPr>
              <a:t>dottore</a:t>
            </a:r>
          </a:p>
          <a:p>
            <a:pPr lvl="0" algn="ctr" eaLnBrk="0" fontAlgn="base" hangingPunct="0">
              <a:spcAft>
                <a:spcPct val="0"/>
              </a:spcAft>
              <a:defRPr/>
            </a:pPr>
            <a:r>
              <a:rPr lang="it-IT" altLang="it-IT" sz="2400" kern="0" dirty="0">
                <a:solidFill>
                  <a:srgbClr val="000000"/>
                </a:solidFill>
              </a:rPr>
              <a:t>oppure</a:t>
            </a:r>
          </a:p>
          <a:p>
            <a:pPr lvl="0" algn="ctr" eaLnBrk="0" fontAlgn="base" hangingPunct="0">
              <a:spcAft>
                <a:spcPct val="0"/>
              </a:spcAft>
              <a:defRPr/>
            </a:pPr>
            <a:r>
              <a:rPr lang="it-IT" altLang="it-IT" sz="2400" kern="0" dirty="0">
                <a:solidFill>
                  <a:srgbClr val="000000"/>
                </a:solidFill>
              </a:rPr>
              <a:t>ad</a:t>
            </a:r>
            <a:r>
              <a:rPr lang="it-IT" altLang="it-IT" sz="2400" b="1" kern="0" dirty="0">
                <a:solidFill>
                  <a:srgbClr val="000000"/>
                </a:solidFill>
              </a:rPr>
              <a:t> </a:t>
            </a:r>
            <a:r>
              <a:rPr lang="it-IT" altLang="it-IT" sz="2400" kern="0" dirty="0">
                <a:solidFill>
                  <a:srgbClr val="000000"/>
                </a:solidFill>
              </a:rPr>
              <a:t>una </a:t>
            </a:r>
            <a:r>
              <a:rPr lang="it-IT" altLang="it-IT" sz="2400" b="1" kern="0" dirty="0">
                <a:solidFill>
                  <a:srgbClr val="000000"/>
                </a:solidFill>
              </a:rPr>
              <a:t>LAUREA MAGISTRALE a CICLO UNICO (LMCU), </a:t>
            </a:r>
            <a:r>
              <a:rPr lang="it-IT" altLang="it-IT" sz="2400" kern="0" dirty="0">
                <a:solidFill>
                  <a:srgbClr val="000000"/>
                </a:solidFill>
              </a:rPr>
              <a:t>della durata di </a:t>
            </a:r>
            <a:r>
              <a:rPr lang="it-IT" altLang="it-IT" sz="2400" b="1" kern="0" dirty="0">
                <a:solidFill>
                  <a:srgbClr val="000000"/>
                </a:solidFill>
              </a:rPr>
              <a:t>5 </a:t>
            </a:r>
            <a:r>
              <a:rPr lang="it-IT" altLang="it-IT" sz="2400" kern="0" dirty="0">
                <a:solidFill>
                  <a:srgbClr val="000000"/>
                </a:solidFill>
              </a:rPr>
              <a:t>o</a:t>
            </a:r>
            <a:r>
              <a:rPr lang="it-IT" altLang="it-IT" sz="2400" b="1" kern="0" dirty="0">
                <a:solidFill>
                  <a:srgbClr val="000000"/>
                </a:solidFill>
              </a:rPr>
              <a:t>  6 anni </a:t>
            </a:r>
            <a:r>
              <a:rPr lang="it-IT" altLang="it-IT" sz="2400" kern="0" dirty="0">
                <a:solidFill>
                  <a:srgbClr val="000000"/>
                </a:solidFill>
              </a:rPr>
              <a:t>che mi consentirà di ottenere il titolo di </a:t>
            </a:r>
            <a:r>
              <a:rPr lang="it-IT" altLang="it-IT" sz="2400" b="1" kern="0" dirty="0">
                <a:solidFill>
                  <a:srgbClr val="000000"/>
                </a:solidFill>
              </a:rPr>
              <a:t>dottore magistrale </a:t>
            </a:r>
            <a:r>
              <a:rPr lang="it-IT" altLang="it-IT" sz="2400" kern="0" dirty="0">
                <a:solidFill>
                  <a:srgbClr val="000000"/>
                </a:solidFill>
              </a:rPr>
              <a:t>per uno dei seguenti corsi di studio</a:t>
            </a:r>
            <a:r>
              <a:rPr lang="it-IT" altLang="it-IT" kern="0" dirty="0">
                <a:solidFill>
                  <a:srgbClr val="000000"/>
                </a:solidFill>
              </a:rPr>
              <a:t>: </a:t>
            </a:r>
          </a:p>
          <a:p>
            <a:pPr lvl="0" algn="ctr" eaLnBrk="0" fontAlgn="base" hangingPunct="0">
              <a:spcAft>
                <a:spcPct val="0"/>
              </a:spcAft>
              <a:defRPr/>
            </a:pPr>
            <a:endParaRPr lang="it-IT" altLang="it-IT" kern="0" dirty="0">
              <a:solidFill>
                <a:srgbClr val="000000"/>
              </a:solidFill>
            </a:endParaRPr>
          </a:p>
        </p:txBody>
      </p:sp>
    </p:spTree>
    <p:extLst>
      <p:ext uri="{BB962C8B-B14F-4D97-AF65-F5344CB8AC3E}">
        <p14:creationId xmlns:p14="http://schemas.microsoft.com/office/powerpoint/2010/main" val="11656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0" y="-99392"/>
            <a:ext cx="9187468" cy="3334801"/>
          </a:xfrm>
          <a:prstGeom prst="rect">
            <a:avLst/>
          </a:prstGeom>
        </p:spPr>
      </p:pic>
      <p:pic>
        <p:nvPicPr>
          <p:cNvPr id="9" name="Immagine 8"/>
          <p:cNvPicPr>
            <a:picLocks noChangeAspect="1"/>
          </p:cNvPicPr>
          <p:nvPr/>
        </p:nvPicPr>
        <p:blipFill>
          <a:blip r:embed="rId3"/>
          <a:stretch>
            <a:fillRect/>
          </a:stretch>
        </p:blipFill>
        <p:spPr>
          <a:xfrm>
            <a:off x="7735702" y="1412776"/>
            <a:ext cx="1408298" cy="1359526"/>
          </a:xfrm>
          <a:prstGeom prst="rect">
            <a:avLst/>
          </a:prstGeom>
        </p:spPr>
      </p:pic>
      <p:sp>
        <p:nvSpPr>
          <p:cNvPr id="10" name="Rettangolo 9"/>
          <p:cNvSpPr/>
          <p:nvPr/>
        </p:nvSpPr>
        <p:spPr>
          <a:xfrm>
            <a:off x="611560" y="3356992"/>
            <a:ext cx="7632848" cy="2862322"/>
          </a:xfrm>
          <a:prstGeom prst="rect">
            <a:avLst/>
          </a:prstGeom>
        </p:spPr>
        <p:txBody>
          <a:bodyPr wrap="square">
            <a:spAutoFit/>
          </a:bodyPr>
          <a:lstStyle/>
          <a:p>
            <a:pPr marL="285750" indent="-285750">
              <a:buFont typeface="Wingdings" panose="05000000000000000000" pitchFamily="2" charset="2"/>
              <a:buChar char="ü"/>
            </a:pPr>
            <a:r>
              <a:rPr lang="it-IT" sz="2000" u="none" dirty="0">
                <a:latin typeface="Century Gothic" panose="020B0502020202020204" pitchFamily="34" charset="0"/>
              </a:rPr>
              <a:t>Medicina Veterinaria</a:t>
            </a:r>
          </a:p>
          <a:p>
            <a:pPr marL="285750" indent="-285750">
              <a:buFont typeface="Wingdings" panose="05000000000000000000" pitchFamily="2" charset="2"/>
              <a:buChar char="ü"/>
            </a:pPr>
            <a:r>
              <a:rPr lang="it-IT" sz="2000" u="none" dirty="0">
                <a:latin typeface="Century Gothic" panose="020B0502020202020204" pitchFamily="34" charset="0"/>
              </a:rPr>
              <a:t>Chimica e Tecnologie Farmaceutiche</a:t>
            </a:r>
          </a:p>
          <a:p>
            <a:pPr marL="285750" indent="-285750">
              <a:buFont typeface="Wingdings" panose="05000000000000000000" pitchFamily="2" charset="2"/>
              <a:buChar char="ü"/>
            </a:pPr>
            <a:r>
              <a:rPr lang="it-IT" sz="2000" u="none" dirty="0">
                <a:latin typeface="Century Gothic" panose="020B0502020202020204" pitchFamily="34" charset="0"/>
              </a:rPr>
              <a:t>Farmacia - </a:t>
            </a:r>
            <a:r>
              <a:rPr lang="it-IT" sz="2000" u="none" dirty="0" err="1">
                <a:latin typeface="Century Gothic" panose="020B0502020202020204" pitchFamily="34" charset="0"/>
              </a:rPr>
              <a:t>Pharmacy</a:t>
            </a:r>
            <a:endParaRPr lang="it-IT" sz="2000" u="none" dirty="0">
              <a:latin typeface="Century Gothic" panose="020B0502020202020204" pitchFamily="34" charset="0"/>
            </a:endParaRPr>
          </a:p>
          <a:p>
            <a:pPr marL="285750" indent="-285750">
              <a:buFont typeface="Wingdings" panose="05000000000000000000" pitchFamily="2" charset="2"/>
              <a:buChar char="ü"/>
            </a:pPr>
            <a:r>
              <a:rPr lang="it-IT" sz="2000" u="none" dirty="0">
                <a:latin typeface="Century Gothic" panose="020B0502020202020204" pitchFamily="34" charset="0"/>
              </a:rPr>
              <a:t>Giurisprudenza</a:t>
            </a:r>
          </a:p>
          <a:p>
            <a:pPr marL="285750" indent="-285750">
              <a:buFont typeface="Wingdings" panose="05000000000000000000" pitchFamily="2" charset="2"/>
              <a:buChar char="ü"/>
            </a:pPr>
            <a:r>
              <a:rPr lang="it-IT" sz="2000" u="none" dirty="0">
                <a:latin typeface="Century Gothic" panose="020B0502020202020204" pitchFamily="34" charset="0"/>
              </a:rPr>
              <a:t>Scienze della Formazione Primaria</a:t>
            </a:r>
          </a:p>
          <a:p>
            <a:pPr marL="285750" indent="-285750">
              <a:buFont typeface="Wingdings" panose="05000000000000000000" pitchFamily="2" charset="2"/>
              <a:buChar char="ü"/>
            </a:pPr>
            <a:r>
              <a:rPr lang="it-IT" sz="2000" u="none" dirty="0">
                <a:latin typeface="Century Gothic" panose="020B0502020202020204" pitchFamily="34" charset="0"/>
              </a:rPr>
              <a:t>Conservazione e Restauro dei Beni Culturali</a:t>
            </a:r>
          </a:p>
          <a:p>
            <a:pPr marL="285750" indent="-285750">
              <a:buFont typeface="Wingdings" panose="05000000000000000000" pitchFamily="2" charset="2"/>
              <a:buChar char="ü"/>
            </a:pPr>
            <a:r>
              <a:rPr lang="it-IT" sz="2000" u="none" dirty="0">
                <a:latin typeface="Century Gothic" panose="020B0502020202020204" pitchFamily="34" charset="0"/>
              </a:rPr>
              <a:t>Architettura</a:t>
            </a:r>
          </a:p>
          <a:p>
            <a:pPr marL="285750" indent="-285750">
              <a:buFont typeface="Wingdings" panose="05000000000000000000" pitchFamily="2" charset="2"/>
              <a:buChar char="ü"/>
            </a:pPr>
            <a:r>
              <a:rPr lang="it-IT" sz="2000" u="none" dirty="0">
                <a:latin typeface="Century Gothic" panose="020B0502020202020204" pitchFamily="34" charset="0"/>
              </a:rPr>
              <a:t>Medicina e Chirurgia – Medicine and Surgery - 6 ANNI</a:t>
            </a:r>
          </a:p>
          <a:p>
            <a:pPr marL="285750" indent="-285750">
              <a:buFont typeface="Wingdings" panose="05000000000000000000" pitchFamily="2" charset="2"/>
              <a:buChar char="ü"/>
            </a:pPr>
            <a:r>
              <a:rPr lang="it-IT" sz="2000" u="none" dirty="0">
                <a:latin typeface="Century Gothic" panose="020B0502020202020204" pitchFamily="34" charset="0"/>
              </a:rPr>
              <a:t>Odontoiatria e Protesi Dentaria – 6 ANNI</a:t>
            </a:r>
          </a:p>
        </p:txBody>
      </p:sp>
    </p:spTree>
    <p:extLst>
      <p:ext uri="{BB962C8B-B14F-4D97-AF65-F5344CB8AC3E}">
        <p14:creationId xmlns:p14="http://schemas.microsoft.com/office/powerpoint/2010/main" val="24068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42132" y="260649"/>
            <a:ext cx="8424862" cy="648071"/>
          </a:xfrm>
        </p:spPr>
        <p:txBody>
          <a:bodyPr/>
          <a:lstStyle/>
          <a:p>
            <a:pPr algn="ctr"/>
            <a:r>
              <a:rPr lang="it-IT" dirty="0"/>
              <a:t>ORA, SCOPRIAMOLI QUESTI CORSI DI LAUREA </a:t>
            </a:r>
          </a:p>
          <a:p>
            <a:pPr algn="ctr"/>
            <a:r>
              <a:rPr lang="it-IT" dirty="0"/>
              <a:t>DELL’ALMA MATER </a:t>
            </a:r>
          </a:p>
          <a:p>
            <a:pPr algn="ctr"/>
            <a:endParaRPr lang="it-IT" dirty="0"/>
          </a:p>
          <a:p>
            <a:pPr algn="ctr"/>
            <a:endParaRPr lang="it-IT" dirty="0"/>
          </a:p>
        </p:txBody>
      </p:sp>
      <p:sp>
        <p:nvSpPr>
          <p:cNvPr id="4" name="Segnaposto testo 3"/>
          <p:cNvSpPr>
            <a:spLocks noGrp="1"/>
          </p:cNvSpPr>
          <p:nvPr>
            <p:ph type="body" sz="quarter" idx="11"/>
          </p:nvPr>
        </p:nvSpPr>
        <p:spPr/>
        <p:txBody>
          <a:bodyPr/>
          <a:lstStyle/>
          <a:p>
            <a:endParaRPr lang="it-IT" dirty="0"/>
          </a:p>
        </p:txBody>
      </p:sp>
      <p:pic>
        <p:nvPicPr>
          <p:cNvPr id="5" name="Immagine 4">
            <a:extLst>
              <a:ext uri="{FF2B5EF4-FFF2-40B4-BE49-F238E27FC236}">
                <a16:creationId xmlns:a16="http://schemas.microsoft.com/office/drawing/2014/main" id="{8EFD4943-1191-4921-9C87-E52BCCDC7F5A}"/>
              </a:ext>
            </a:extLst>
          </p:cNvPr>
          <p:cNvPicPr>
            <a:picLocks noChangeAspect="1"/>
          </p:cNvPicPr>
          <p:nvPr/>
        </p:nvPicPr>
        <p:blipFill rotWithShape="1">
          <a:blip r:embed="rId2"/>
          <a:srcRect l="28738" t="31800" r="44280" b="16703"/>
          <a:stretch/>
        </p:blipFill>
        <p:spPr>
          <a:xfrm>
            <a:off x="342132" y="1412776"/>
            <a:ext cx="4355224" cy="4675855"/>
          </a:xfrm>
          <a:prstGeom prst="rect">
            <a:avLst/>
          </a:prstGeom>
        </p:spPr>
      </p:pic>
      <p:pic>
        <p:nvPicPr>
          <p:cNvPr id="6" name="Immagine 5">
            <a:extLst>
              <a:ext uri="{FF2B5EF4-FFF2-40B4-BE49-F238E27FC236}">
                <a16:creationId xmlns:a16="http://schemas.microsoft.com/office/drawing/2014/main" id="{ED066EE5-E176-4193-A7BC-1815826CE1B8}"/>
              </a:ext>
            </a:extLst>
          </p:cNvPr>
          <p:cNvPicPr>
            <a:picLocks noChangeAspect="1"/>
          </p:cNvPicPr>
          <p:nvPr/>
        </p:nvPicPr>
        <p:blipFill rotWithShape="1">
          <a:blip r:embed="rId3"/>
          <a:srcRect l="28739" t="49245" r="47195" b="13585"/>
          <a:stretch/>
        </p:blipFill>
        <p:spPr>
          <a:xfrm>
            <a:off x="5045559" y="1556792"/>
            <a:ext cx="3729608" cy="3240360"/>
          </a:xfrm>
          <a:prstGeom prst="rect">
            <a:avLst/>
          </a:prstGeom>
        </p:spPr>
      </p:pic>
    </p:spTree>
    <p:extLst>
      <p:ext uri="{BB962C8B-B14F-4D97-AF65-F5344CB8AC3E}">
        <p14:creationId xmlns:p14="http://schemas.microsoft.com/office/powerpoint/2010/main" val="327680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42132" y="260649"/>
            <a:ext cx="8424862" cy="648071"/>
          </a:xfrm>
        </p:spPr>
        <p:txBody>
          <a:bodyPr/>
          <a:lstStyle/>
          <a:p>
            <a:pPr algn="ctr"/>
            <a:r>
              <a:rPr lang="it-IT" dirty="0"/>
              <a:t>Navighiamo</a:t>
            </a:r>
            <a:br>
              <a:rPr lang="it-IT" dirty="0"/>
            </a:br>
            <a:endParaRPr lang="it-IT" dirty="0"/>
          </a:p>
          <a:p>
            <a:pPr algn="ctr"/>
            <a:r>
              <a:rPr lang="it-IT" dirty="0">
                <a:hlinkClick r:id="rId2"/>
              </a:rPr>
              <a:t>www.unibo.it</a:t>
            </a:r>
            <a:r>
              <a:rPr lang="it-IT" dirty="0"/>
              <a:t>  </a:t>
            </a:r>
          </a:p>
          <a:p>
            <a:pPr algn="ctr"/>
            <a:endParaRPr lang="it-IT" dirty="0"/>
          </a:p>
        </p:txBody>
      </p:sp>
      <p:sp>
        <p:nvSpPr>
          <p:cNvPr id="3" name="Segnaposto testo 2"/>
          <p:cNvSpPr>
            <a:spLocks noGrp="1"/>
          </p:cNvSpPr>
          <p:nvPr>
            <p:ph type="body" sz="quarter" idx="11"/>
          </p:nvPr>
        </p:nvSpPr>
        <p:spPr>
          <a:xfrm>
            <a:off x="342132" y="1628800"/>
            <a:ext cx="8694364" cy="4968550"/>
          </a:xfrm>
        </p:spPr>
        <p:txBody>
          <a:bodyPr/>
          <a:lstStyle/>
          <a:p>
            <a:r>
              <a:rPr lang="it-IT" sz="2800" dirty="0"/>
              <a:t>Scopriamo come si naviga in un sito di corso di Laurea, tenendo presente che:</a:t>
            </a:r>
          </a:p>
          <a:p>
            <a:pPr algn="ctr"/>
            <a:r>
              <a:rPr lang="it-IT" sz="2800" b="1" dirty="0"/>
              <a:t>tutti</a:t>
            </a:r>
          </a:p>
          <a:p>
            <a:r>
              <a:rPr lang="it-IT" sz="2800" dirty="0"/>
              <a:t>i siti hanno la stessa struttura, per cui quello che faremo vedere ora sarà applicabile a tutti gli altri corsi.</a:t>
            </a:r>
          </a:p>
          <a:p>
            <a:endParaRPr lang="it-IT" dirty="0"/>
          </a:p>
          <a:p>
            <a:endParaRPr lang="it-IT" dirty="0"/>
          </a:p>
        </p:txBody>
      </p:sp>
    </p:spTree>
    <p:extLst>
      <p:ext uri="{BB962C8B-B14F-4D97-AF65-F5344CB8AC3E}">
        <p14:creationId xmlns:p14="http://schemas.microsoft.com/office/powerpoint/2010/main" val="19680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r>
              <a:rPr lang="it-IT" dirty="0"/>
              <a:t>Modalità di accesso che…</a:t>
            </a:r>
          </a:p>
        </p:txBody>
      </p:sp>
      <p:sp>
        <p:nvSpPr>
          <p:cNvPr id="3" name="Segnaposto testo 2"/>
          <p:cNvSpPr>
            <a:spLocks noGrp="1"/>
          </p:cNvSpPr>
          <p:nvPr>
            <p:ph type="body" sz="quarter" idx="11"/>
          </p:nvPr>
        </p:nvSpPr>
        <p:spPr>
          <a:xfrm>
            <a:off x="402184" y="980728"/>
            <a:ext cx="8424862" cy="5472608"/>
          </a:xfrm>
        </p:spPr>
        <p:txBody>
          <a:bodyPr/>
          <a:lstStyle/>
          <a:p>
            <a:pPr marL="342900" indent="-342900" algn="just">
              <a:spcBef>
                <a:spcPts val="1800"/>
              </a:spcBef>
              <a:buFont typeface="Arial" panose="020B0604020202020204" pitchFamily="34" charset="0"/>
              <a:buChar char="•"/>
            </a:pPr>
            <a:endParaRPr lang="it-IT" dirty="0"/>
          </a:p>
          <a:p>
            <a:pPr marL="342900" indent="-342900" algn="just">
              <a:spcBef>
                <a:spcPts val="1800"/>
              </a:spcBef>
              <a:buFont typeface="Arial" panose="020B0604020202020204" pitchFamily="34" charset="0"/>
              <a:buChar char="•"/>
            </a:pPr>
            <a:endParaRPr lang="it-IT" b="1" dirty="0">
              <a:solidFill>
                <a:srgbClr val="A50021"/>
              </a:solidFill>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6F4F9711-B3F9-4175-8B9D-45DF40A83CB0}"/>
              </a:ext>
            </a:extLst>
          </p:cNvPr>
          <p:cNvSpPr txBox="1"/>
          <p:nvPr/>
        </p:nvSpPr>
        <p:spPr>
          <a:xfrm>
            <a:off x="1153570" y="776476"/>
            <a:ext cx="70671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srgbClr val="C00000"/>
                </a:solidFill>
                <a:effectLst/>
                <a:uLnTx/>
                <a:uFillTx/>
                <a:latin typeface="Century Gothic" panose="020B0502020202020204" pitchFamily="34" charset="0"/>
              </a:rPr>
              <a:t>…dipendono dal Corso</a:t>
            </a:r>
            <a:r>
              <a:rPr kumimoji="0" lang="it-IT" sz="2400" b="1" i="0" u="none" strike="noStrike" kern="0" cap="none" spc="0" normalizeH="0" noProof="0" dirty="0">
                <a:ln>
                  <a:noFill/>
                </a:ln>
                <a:solidFill>
                  <a:srgbClr val="C00000"/>
                </a:solidFill>
                <a:effectLst/>
                <a:uLnTx/>
                <a:uFillTx/>
                <a:latin typeface="Century Gothic" panose="020B0502020202020204" pitchFamily="34" charset="0"/>
              </a:rPr>
              <a:t> di laurea</a:t>
            </a:r>
            <a:endParaRPr kumimoji="0" lang="it-IT" sz="2400" b="1" i="0" u="none" strike="noStrike" kern="0" cap="none" spc="0" normalizeH="0" baseline="0" noProof="0" dirty="0">
              <a:ln>
                <a:noFill/>
              </a:ln>
              <a:solidFill>
                <a:srgbClr val="C00000"/>
              </a:solidFill>
              <a:effectLst/>
              <a:uLnTx/>
              <a:uFillTx/>
              <a:latin typeface="Century Gothic" panose="020B0502020202020204" pitchFamily="34" charset="0"/>
            </a:endParaRPr>
          </a:p>
        </p:txBody>
      </p:sp>
      <p:sp>
        <p:nvSpPr>
          <p:cNvPr id="7" name="CasellaDiTesto 6">
            <a:extLst>
              <a:ext uri="{FF2B5EF4-FFF2-40B4-BE49-F238E27FC236}">
                <a16:creationId xmlns:a16="http://schemas.microsoft.com/office/drawing/2014/main" id="{990ABB54-0822-423B-AFBF-224B26BE31A7}"/>
              </a:ext>
            </a:extLst>
          </p:cNvPr>
          <p:cNvSpPr txBox="1"/>
          <p:nvPr/>
        </p:nvSpPr>
        <p:spPr>
          <a:xfrm>
            <a:off x="1153570" y="3103787"/>
            <a:ext cx="756084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2322C"/>
              </a:solidFill>
              <a:effectLst>
                <a:outerShdw blurRad="38100" dist="38100" dir="2700000" algn="tl">
                  <a:srgbClr val="000000">
                    <a:alpha val="43137"/>
                  </a:srgbClr>
                </a:outerShdw>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2322C"/>
              </a:solidFill>
              <a:effectLst>
                <a:outerShdw blurRad="38100" dist="38100" dir="2700000" algn="tl">
                  <a:srgbClr val="000000">
                    <a:alpha val="43137"/>
                  </a:srgbClr>
                </a:outerShdw>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uLnTx/>
                <a:uFillTx/>
                <a:latin typeface="Century Gothic" panose="020B0502020202020204" pitchFamily="34" charset="0"/>
              </a:rPr>
              <a:t>Libera iscrizione:</a:t>
            </a:r>
            <a:r>
              <a:rPr kumimoji="0" lang="it-IT" sz="1800" b="0" i="0" u="none" strike="noStrike" kern="1200" cap="none" spc="0" normalizeH="0" noProof="0" dirty="0">
                <a:ln>
                  <a:noFill/>
                </a:ln>
                <a:uLnTx/>
                <a:uFillTx/>
                <a:latin typeface="Century Gothic" panose="020B0502020202020204" pitchFamily="34" charset="0"/>
              </a:rPr>
              <a:t> </a:t>
            </a:r>
            <a:r>
              <a:rPr kumimoji="0" lang="it-IT" sz="1800" b="0" i="0" u="none" strike="noStrike" kern="1200" cap="none" spc="0" normalizeH="0" baseline="0" noProof="0" dirty="0">
                <a:ln>
                  <a:noFill/>
                </a:ln>
                <a:uLnTx/>
                <a:uFillTx/>
                <a:latin typeface="Century Gothic" panose="020B0502020202020204" pitchFamily="34" charset="0"/>
              </a:rPr>
              <a:t>numero illimitato dei posti, ma potrebbe servire una prova di verifica</a:t>
            </a:r>
            <a:r>
              <a:rPr kumimoji="0" lang="it-IT" sz="1800" b="0" i="0" u="none" strike="noStrike" kern="1200" cap="none" spc="0" normalizeH="0" noProof="0" dirty="0">
                <a:ln>
                  <a:noFill/>
                </a:ln>
                <a:uLnTx/>
                <a:uFillTx/>
                <a:latin typeface="Century Gothic" panose="020B0502020202020204" pitchFamily="34" charset="0"/>
              </a:rPr>
              <a:t> delle conoscenze</a:t>
            </a:r>
            <a:endParaRPr kumimoji="0" lang="it-IT" sz="1800" b="0" i="0" u="none" strike="noStrike" kern="1200" cap="none" spc="0" normalizeH="0" baseline="0" noProof="0" dirty="0">
              <a:ln>
                <a:noFill/>
              </a:ln>
              <a:uLnTx/>
              <a:uFillTx/>
              <a:latin typeface="Century Gothic" panose="020B0502020202020204" pitchFamily="34" charset="0"/>
            </a:endParaRPr>
          </a:p>
        </p:txBody>
      </p:sp>
      <p:sp>
        <p:nvSpPr>
          <p:cNvPr id="8" name="CasellaDiTesto 7">
            <a:extLst>
              <a:ext uri="{FF2B5EF4-FFF2-40B4-BE49-F238E27FC236}">
                <a16:creationId xmlns:a16="http://schemas.microsoft.com/office/drawing/2014/main" id="{79E1B1DB-99E4-4401-8E71-2627EE409818}"/>
              </a:ext>
            </a:extLst>
          </p:cNvPr>
          <p:cNvSpPr txBox="1"/>
          <p:nvPr/>
        </p:nvSpPr>
        <p:spPr>
          <a:xfrm>
            <a:off x="2132036" y="3943138"/>
            <a:ext cx="5369768" cy="923330"/>
          </a:xfrm>
          <a:prstGeom prst="rect">
            <a:avLst/>
          </a:prstGeom>
          <a:noFill/>
        </p:spPr>
        <p:txBody>
          <a:bodyPr wrap="square" rtlCol="0">
            <a:spAutoFit/>
          </a:bodyPr>
          <a:lstStyle/>
          <a:p>
            <a:pPr algn="ctr"/>
            <a:endParaRPr lang="it-IT" u="none" dirty="0">
              <a:solidFill>
                <a:srgbClr val="002060"/>
              </a:solidFill>
            </a:endParaRPr>
          </a:p>
          <a:p>
            <a:pPr algn="ctr"/>
            <a:endParaRPr lang="it-IT" u="none" dirty="0">
              <a:solidFill>
                <a:srgbClr val="002060"/>
              </a:solidFill>
            </a:endParaRPr>
          </a:p>
          <a:p>
            <a:pPr algn="ctr"/>
            <a:r>
              <a:rPr lang="it-IT" u="none" dirty="0">
                <a:latin typeface="Century Gothic" panose="020B0502020202020204" pitchFamily="34" charset="0"/>
              </a:rPr>
              <a:t>Numero programmato a livello nazionale</a:t>
            </a:r>
          </a:p>
        </p:txBody>
      </p:sp>
      <p:sp>
        <p:nvSpPr>
          <p:cNvPr id="9" name="CasellaDiTesto 8">
            <a:extLst>
              <a:ext uri="{FF2B5EF4-FFF2-40B4-BE49-F238E27FC236}">
                <a16:creationId xmlns:a16="http://schemas.microsoft.com/office/drawing/2014/main" id="{5EC563EC-29B5-4B55-A95B-70A0C944250C}"/>
              </a:ext>
            </a:extLst>
          </p:cNvPr>
          <p:cNvSpPr txBox="1"/>
          <p:nvPr/>
        </p:nvSpPr>
        <p:spPr>
          <a:xfrm>
            <a:off x="1629001" y="4846602"/>
            <a:ext cx="6048672"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uLnTx/>
                <a:uFillTx/>
                <a:latin typeface="Century Gothic" panose="020B0502020202020204" pitchFamily="34" charset="0"/>
              </a:rPr>
              <a:t>Numero programmato a livello locale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uLnTx/>
                <a:uFillTx/>
                <a:latin typeface="Century Gothic" panose="020B0502020202020204" pitchFamily="34" charset="0"/>
              </a:rPr>
              <a:t>tramite il TOLC </a:t>
            </a:r>
            <a:r>
              <a:rPr kumimoji="0" lang="it-IT" sz="1800" b="1" i="0" u="none" strike="noStrike" kern="0" cap="none" spc="0" normalizeH="0" baseline="0" noProof="0" dirty="0">
                <a:ln>
                  <a:noFill/>
                </a:ln>
                <a:uLnTx/>
                <a:uFillTx/>
                <a:latin typeface="Century Gothic" panose="020B0502020202020204" pitchFamily="34" charset="0"/>
              </a:rPr>
              <a:t>OPPURE</a:t>
            </a:r>
            <a:r>
              <a:rPr lang="it-IT" u="none" kern="0" dirty="0">
                <a:latin typeface="Century Gothic" panose="020B0502020202020204" pitchFamily="34" charset="0"/>
              </a:rPr>
              <a:t>: </a:t>
            </a:r>
            <a:r>
              <a:rPr kumimoji="0" lang="it-IT" sz="1800" b="0" i="0" u="none" strike="noStrike" kern="0" cap="none" spc="0" normalizeH="0" baseline="0" noProof="0" dirty="0">
                <a:ln>
                  <a:noFill/>
                </a:ln>
                <a:uLnTx/>
                <a:uFillTx/>
                <a:latin typeface="Century Gothic" panose="020B0502020202020204" pitchFamily="34" charset="0"/>
              </a:rPr>
              <a:t>prova d’accesso preparata dal Corso di Laurea</a:t>
            </a:r>
          </a:p>
        </p:txBody>
      </p:sp>
      <p:sp>
        <p:nvSpPr>
          <p:cNvPr id="6" name="Stella a 8 punte 5"/>
          <p:cNvSpPr/>
          <p:nvPr/>
        </p:nvSpPr>
        <p:spPr>
          <a:xfrm rot="165529">
            <a:off x="333288" y="1221661"/>
            <a:ext cx="3212897" cy="2498934"/>
          </a:xfrm>
          <a:prstGeom prst="star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u="none" dirty="0">
                <a:solidFill>
                  <a:srgbClr val="FF0000"/>
                </a:solidFill>
                <a:latin typeface="Century Gothic" panose="020B0502020202020204" pitchFamily="34" charset="0"/>
              </a:rPr>
              <a:t>I corsi di laurea hanno modalità di accesso differenti tra loro</a:t>
            </a:r>
          </a:p>
        </p:txBody>
      </p:sp>
    </p:spTree>
    <p:extLst>
      <p:ext uri="{BB962C8B-B14F-4D97-AF65-F5344CB8AC3E}">
        <p14:creationId xmlns:p14="http://schemas.microsoft.com/office/powerpoint/2010/main" val="39754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6" grpId="0" animBg="1"/>
    </p:bldLst>
  </p:timing>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sng"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sng" strike="noStrike" cap="none" normalizeH="0" baseline="0" smtClean="0">
            <a:ln>
              <a:noFill/>
            </a:ln>
            <a:solidFill>
              <a:schemeClr val="tx1"/>
            </a:solidFill>
            <a:effectLst/>
            <a:latin typeface="Arial" charset="0"/>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ersonalizza struttura">
  <a:themeElements>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6.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odulistica e Modelli" ma:contentTypeID="0x0101004F48A16EE6CB4320AF330DE4EBE8DB750055D17F50304844768B8C48A11458544900EEA682410AFD4C1993C23356160222EA000F866CA80A06624CAD3EBCA4C5E00D7C" ma:contentTypeVersion="1" ma:contentTypeDescription="" ma:contentTypeScope="" ma:versionID="6c9fe75181e76a83ea17993b18c01ee4">
  <xsd:schema xmlns:xsd="http://www.w3.org/2001/XMLSchema" xmlns:p="http://schemas.microsoft.com/office/2006/metadata/properties" xmlns:ns1="http://schemas.microsoft.com/sharepoint/v3" xmlns:ns2="17050E7E-A2DD-4021-B821-9F40A7206F78" targetNamespace="http://schemas.microsoft.com/office/2006/metadata/properties" ma:root="true" ma:fieldsID="bfeeb4410fcec1f75012fd3f45986c1b" ns1:_="" ns2:_="">
    <xsd:import namespace="http://schemas.microsoft.com/sharepoint/v3"/>
    <xsd:import namespace="17050E7E-A2DD-4021-B821-9F40A7206F78"/>
    <xsd:element name="properties">
      <xsd:complexType>
        <xsd:sequence>
          <xsd:element name="documentManagement">
            <xsd:complexType>
              <xsd:all>
                <xsd:element ref="ns1:Author" minOccurs="0"/>
                <xsd:element ref="ns1:Editor" minOccurs="0"/>
                <xsd:element ref="ns2:AutoreDoc"/>
                <xsd:element ref="ns2:AbstractO"/>
                <xsd:element ref="ns2:StatoDoc"/>
                <xsd:element ref="ns2:AnnoRedazione"/>
                <xsd:element ref="ns2:PagineDiAssegnazion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uthor" ma:index="9" nillable="true" ma:displayName="Creato da"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0" nillable="true" ma:displayName="Modificato da"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17050E7E-A2DD-4021-B821-9F40A7206F78" elementFormDefault="qualified">
    <xsd:import namespace="http://schemas.microsoft.com/office/2006/documentManagement/types"/>
    <xsd:element name="AutoreDoc" ma:index="11" ma:displayName="Autore" ma:description="Inserire il nome dell'autore nella forma 'Cognome Nome'. Nel caso di più autori, separare ognuno con il ';'. Se gli autori sono più di tre, scrivere i primi tre e poi 'et al.'. Se il documento è stato genericamente redatto da una struttura (area, settore, ufficio...), inserire il nome della struttura. Per leggi, statuti e normativa in genere inserire 'Italia', 'Roma', 'UE'... Se non si conosce il nome dell'autore, inserire la fonte." ma:internalName="AutoreDoc">
      <xsd:simpleType>
        <xsd:restriction base="dms:Text">
          <xsd:maxLength value="255"/>
        </xsd:restriction>
      </xsd:simpleType>
    </xsd:element>
    <xsd:element name="AbstractO" ma:index="12" ma:displayName="Abstract" ma:description="N.B. Si consiglia di non scrivere più di 5 righe." ma:internalName="AbstractO">
      <xsd:simpleType>
        <xsd:restriction base="dms:Note"/>
      </xsd:simpleType>
    </xsd:element>
    <xsd:element name="StatoDoc" ma:index="13" ma:displayName="Stato" ma:format="Dropdown" ma:internalName="StatoDoc">
      <xsd:simpleType>
        <xsd:restriction base="dms:Choice">
          <xsd:enumeration value="Bozza"/>
          <xsd:enumeration value="Definitivo"/>
        </xsd:restriction>
      </xsd:simpleType>
    </xsd:element>
    <xsd:element name="AnnoRedazione" ma:index="14" ma:displayName="Anno di redazione" ma:internalName="AnnoRedazione">
      <xsd:simpleType>
        <xsd:union memberTypes="dms:Text">
          <xsd:simpleType>
            <xsd:restriction base="dms:Choice">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union>
      </xsd:simpleType>
    </xsd:element>
    <xsd:element name="PagineDiAssegnazione" ma:index="15" nillable="true" ma:displayName="Pagine di assegnazione" ma:internalName="PagineDiAssegnazion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ma:readOnly="true"/>
        <xsd:element ref="dc:title" maxOccurs="1" ma:index="7"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ineDiAssegnazione xmlns="17050E7E-A2DD-4021-B821-9F40A7206F78" xsi:nil="true"/>
    <AnnoRedazione xmlns="17050E7E-A2DD-4021-B821-9F40A7206F78">2010</AnnoRedazione>
    <AbstractO xmlns="17050E7E-A2DD-4021-B821-9F40A7206F78">Layout Bologna.</AbstractO>
    <AutoreDoc xmlns="17050E7E-A2DD-4021-B821-9F40A7206F78">AAGG - Settore Comunicazione</AutoreDoc>
    <StatoDoc xmlns="17050E7E-A2DD-4021-B821-9F40A7206F78">Bozza</StatoDo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DEBAD1D-8F20-4324-98F1-0B7246047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050E7E-A2DD-4021-B821-9F40A7206F7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DF7CEEB-1F95-4883-ADE0-FC4F6B5AA48F}">
  <ds:schemaRefs>
    <ds:schemaRef ds:uri="http://purl.org/dc/dcmitype/"/>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17050E7E-A2DD-4021-B821-9F40A7206F78"/>
    <ds:schemaRef ds:uri="http://schemas.microsoft.com/sharepoint/v3"/>
    <ds:schemaRef ds:uri="http://schemas.microsoft.com/office/infopath/2007/PartnerControls"/>
  </ds:schemaRefs>
</ds:datastoreItem>
</file>

<file path=customXml/itemProps3.xml><?xml version="1.0" encoding="utf-8"?>
<ds:datastoreItem xmlns:ds="http://schemas.openxmlformats.org/officeDocument/2006/customXml" ds:itemID="{55B7C77D-4F10-42E5-8BB9-BD5F3DD83D42}">
  <ds:schemaRefs>
    <ds:schemaRef ds:uri="http://schemas.microsoft.com/sharepoint/v3/contenttype/forms"/>
  </ds:schemaRefs>
</ds:datastoreItem>
</file>

<file path=customXml/itemProps4.xml><?xml version="1.0" encoding="utf-8"?>
<ds:datastoreItem xmlns:ds="http://schemas.openxmlformats.org/officeDocument/2006/customXml" ds:itemID="{2FD45BBA-6CE0-45E6-B662-D3846BEAC0F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16953</TotalTime>
  <Words>2060</Words>
  <Application>Microsoft Office PowerPoint</Application>
  <PresentationFormat>Presentazione su schermo (4:3)</PresentationFormat>
  <Paragraphs>260</Paragraphs>
  <Slides>29</Slides>
  <Notes>1</Notes>
  <HiddenSlides>0</HiddenSlides>
  <MMClips>0</MMClips>
  <ScaleCrop>false</ScaleCrop>
  <HeadingPairs>
    <vt:vector size="6" baseType="variant">
      <vt:variant>
        <vt:lpstr>Caratteri utilizzati</vt:lpstr>
      </vt:variant>
      <vt:variant>
        <vt:i4>8</vt:i4>
      </vt:variant>
      <vt:variant>
        <vt:lpstr>Tema</vt:lpstr>
      </vt:variant>
      <vt:variant>
        <vt:i4>8</vt:i4>
      </vt:variant>
      <vt:variant>
        <vt:lpstr>Titoli diapositive</vt:lpstr>
      </vt:variant>
      <vt:variant>
        <vt:i4>29</vt:i4>
      </vt:variant>
    </vt:vector>
  </HeadingPairs>
  <TitlesOfParts>
    <vt:vector size="45" baseType="lpstr">
      <vt:lpstr>Arial</vt:lpstr>
      <vt:lpstr>Calibri</vt:lpstr>
      <vt:lpstr>Century Gothic</vt:lpstr>
      <vt:lpstr>SourceSans</vt:lpstr>
      <vt:lpstr>Tahoma</vt:lpstr>
      <vt:lpstr>Times New Roman</vt:lpstr>
      <vt:lpstr>Trebuchet MS</vt:lpstr>
      <vt:lpstr>Wingdings</vt:lpstr>
      <vt:lpstr>1_Struttura predefinita</vt:lpstr>
      <vt:lpstr>2_Personalizza struttura</vt:lpstr>
      <vt:lpstr>2_Struttura predefinita</vt:lpstr>
      <vt:lpstr>3_Personalizza struttura</vt:lpstr>
      <vt:lpstr>COPERTINA</vt:lpstr>
      <vt:lpstr>DIAPOSITIVE</vt:lpstr>
      <vt:lpstr>1_DIAPOSITIVE</vt:lpstr>
      <vt:lpstr>2_DIAPOSITIVE</vt:lpstr>
      <vt:lpstr>Presentazione standard di PowerPoint</vt:lpstr>
      <vt:lpstr>Presentazione standard di PowerPoint</vt:lpstr>
      <vt:lpstr>Presentazione standard di PowerPoint</vt:lpstr>
      <vt:lpstr>IL SISTEMA UNIVERSITARIO ITALIANO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GRADUATORIE </vt:lpstr>
      <vt:lpstr> RECUPERO</vt:lpstr>
      <vt:lpstr>COSA FARE DOPO AVER SOSTENUTO IL TOLC  CORSI A  LIBERO ACCESSO </vt:lpstr>
      <vt:lpstr>Presentazione standard di PowerPoint</vt:lpstr>
      <vt:lpstr>Presentazione standard di PowerPoint</vt:lpstr>
      <vt:lpstr>Presentazione standard di PowerPoint</vt:lpstr>
      <vt:lpstr>Il SAT </vt:lpstr>
      <vt:lpstr>Presentazione standard di PowerPoint</vt:lpstr>
      <vt:lpstr>Iscrizione contemporanea a più Corsi di laurea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Ufficio Orientamento  del Campus di Forlì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Bologna</dc:title>
  <dc:creator>Mirella Cerato</dc:creator>
  <cp:lastModifiedBy>Fulvia Sabattini</cp:lastModifiedBy>
  <cp:revision>420</cp:revision>
  <cp:lastPrinted>2020-11-12T10:52:58Z</cp:lastPrinted>
  <dcterms:created xsi:type="dcterms:W3CDTF">2009-04-22T19:24:48Z</dcterms:created>
  <dcterms:modified xsi:type="dcterms:W3CDTF">2024-02-09T09:35:27Z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EventoCorrelato">
    <vt:lpwstr/>
  </property>
  <property fmtid="{D5CDD505-2E9C-101B-9397-08002B2CF9AE}" pid="4" name="ContentType">
    <vt:lpwstr>Modulistica e Modelli</vt:lpwstr>
  </property>
  <property fmtid="{D5CDD505-2E9C-101B-9397-08002B2CF9AE}" pid="5" name="ContentTypeId">
    <vt:lpwstr>0x0101004F48A16EE6CB4320AF330DE4EBE8DB750055D17F50304844768B8C48A11458544900EEA682410AFD4C1993C23356160222EA00FD410E8749EC3C4AB46035E8CA496042</vt:lpwstr>
  </property>
</Properties>
</file>